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Lst>
  <p:sldSz cx="18288000" cy="10287000"/>
  <p:notesSz cx="6858000" cy="9144000"/>
  <p:embeddedFontLst>
    <p:embeddedFont>
      <p:font typeface="Josefin Sans" panose="020F0502020204030204" pitchFamily="2" charset="0"/>
      <p:regular r:id="rId167"/>
    </p:embeddedFont>
    <p:embeddedFont>
      <p:font typeface="Josefin Sans Bold" panose="020F0502020204030204" pitchFamily="2" charset="0"/>
      <p:regular r:id="rId168"/>
    </p:embeddedFont>
    <p:embeddedFont>
      <p:font typeface="Noto Serif Display" panose="020B0604020202020204"/>
      <p:regular r:id="rId169"/>
    </p:embeddedFont>
    <p:embeddedFont>
      <p:font typeface="Noto Serif Display Bold" panose="020B0604020202020204"/>
      <p:regular r:id="rId170"/>
    </p:embeddedFont>
    <p:embeddedFont>
      <p:font typeface="Noto Serif Display Bold Italics" panose="020B0604020202020204"/>
      <p:regular r:id="rId171"/>
    </p:embeddedFont>
    <p:embeddedFont>
      <p:font typeface="Noto Serif Display Italics" panose="020B0604020202020204"/>
      <p:regular r:id="rId1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1" d="100"/>
          <a:sy n="31" d="100"/>
        </p:scale>
        <p:origin x="76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5.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font" Target="fonts/font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sv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16.svg"/><Relationship Id="rId4" Type="http://schemas.openxmlformats.org/officeDocument/2006/relationships/image" Target="../media/image1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16.svg"/><Relationship Id="rId4" Type="http://schemas.openxmlformats.org/officeDocument/2006/relationships/image" Target="../media/image1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16.svg"/><Relationship Id="rId4" Type="http://schemas.openxmlformats.org/officeDocument/2006/relationships/image" Target="../media/image1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16.svg"/><Relationship Id="rId4" Type="http://schemas.openxmlformats.org/officeDocument/2006/relationships/image" Target="../media/image15.png"/></Relationships>
</file>

<file path=ppt/slides/_rels/slide10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16.svg"/><Relationship Id="rId4" Type="http://schemas.openxmlformats.org/officeDocument/2006/relationships/image" Target="../media/image15.png"/></Relationships>
</file>

<file path=ppt/slides/_rels/slide10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6.svg"/><Relationship Id="rId4" Type="http://schemas.openxmlformats.org/officeDocument/2006/relationships/image" Target="../media/image15.png"/></Relationships>
</file>

<file path=ppt/slides/_rels/slide106.xml.rels><?xml version="1.0" encoding="UTF-8" standalone="yes"?>
<Relationships xmlns="http://schemas.openxmlformats.org/package/2006/relationships"><Relationship Id="rId8" Type="http://schemas.openxmlformats.org/officeDocument/2006/relationships/hyperlink" Target="https://mhahsler.github.io/CS7320-AI/Search/Maze_Example-Animation_full.html" TargetMode="External"/><Relationship Id="rId3" Type="http://schemas.openxmlformats.org/officeDocument/2006/relationships/image" Target="../media/image14.svg"/><Relationship Id="rId7" Type="http://schemas.openxmlformats.org/officeDocument/2006/relationships/image" Target="../media/image10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6.svg"/><Relationship Id="rId4" Type="http://schemas.openxmlformats.org/officeDocument/2006/relationships/image" Target="../media/image15.png"/></Relationships>
</file>

<file path=ppt/slides/_rels/slide10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mhahsler.github.io/CS7320-AI/Search/Maze_Example-Animation_full.html"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10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6.svg"/><Relationship Id="rId4" Type="http://schemas.openxmlformats.org/officeDocument/2006/relationships/image" Target="../media/image15.png"/></Relationships>
</file>

<file path=ppt/slides/_rels/slide10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6.svg"/><Relationship Id="rId4" Type="http://schemas.openxmlformats.org/officeDocument/2006/relationships/image" Target="../media/image15.png"/></Relationships>
</file>

<file path=ppt/slides/_rels/slide11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6.svg"/><Relationship Id="rId4" Type="http://schemas.openxmlformats.org/officeDocument/2006/relationships/image" Target="../media/image15.png"/></Relationships>
</file>

<file path=ppt/slides/_rels/slide11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6.svg"/><Relationship Id="rId4" Type="http://schemas.openxmlformats.org/officeDocument/2006/relationships/image" Target="../media/image15.png"/></Relationships>
</file>

<file path=ppt/slides/_rels/slide11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6.svg"/><Relationship Id="rId4" Type="http://schemas.openxmlformats.org/officeDocument/2006/relationships/image" Target="../media/image15.png"/></Relationships>
</file>

<file path=ppt/slides/_rels/slide11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6.svg"/><Relationship Id="rId4" Type="http://schemas.openxmlformats.org/officeDocument/2006/relationships/image" Target="../media/image15.png"/></Relationships>
</file>

<file path=ppt/slides/_rels/slide11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6.svg"/><Relationship Id="rId4" Type="http://schemas.openxmlformats.org/officeDocument/2006/relationships/image" Target="../media/image15.png"/></Relationships>
</file>

<file path=ppt/slides/_rels/slide11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6.svg"/><Relationship Id="rId4" Type="http://schemas.openxmlformats.org/officeDocument/2006/relationships/image" Target="../media/image15.png"/></Relationships>
</file>

<file path=ppt/slides/_rels/slide11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6.svg"/><Relationship Id="rId4" Type="http://schemas.openxmlformats.org/officeDocument/2006/relationships/image" Target="../media/image15.png"/></Relationships>
</file>

<file path=ppt/slides/_rels/slide11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6.svg"/><Relationship Id="rId4" Type="http://schemas.openxmlformats.org/officeDocument/2006/relationships/image" Target="../media/image15.png"/></Relationships>
</file>

<file path=ppt/slides/_rels/slide11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6.svg"/><Relationship Id="rId4" Type="http://schemas.openxmlformats.org/officeDocument/2006/relationships/image" Target="../media/image15.png"/></Relationships>
</file>

<file path=ppt/slides/_rels/slide121.xml.rels><?xml version="1.0" encoding="UTF-8" standalone="yes"?>
<Relationships xmlns="http://schemas.openxmlformats.org/package/2006/relationships"><Relationship Id="rId8" Type="http://schemas.openxmlformats.org/officeDocument/2006/relationships/hyperlink" Target="https://mhahsler.github.io/CS7320-AI/Search/Maze_Example-Animation_full.html" TargetMode="External"/><Relationship Id="rId3" Type="http://schemas.openxmlformats.org/officeDocument/2006/relationships/image" Target="../media/image14.svg"/><Relationship Id="rId7" Type="http://schemas.openxmlformats.org/officeDocument/2006/relationships/image" Target="../media/image1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6.svg"/><Relationship Id="rId4" Type="http://schemas.openxmlformats.org/officeDocument/2006/relationships/image" Target="../media/image15.png"/></Relationships>
</file>

<file path=ppt/slides/_rels/slide12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6.svg"/><Relationship Id="rId4" Type="http://schemas.openxmlformats.org/officeDocument/2006/relationships/image" Target="../media/image15.png"/></Relationships>
</file>

<file path=ppt/slides/_rels/slide123.xml.rels><?xml version="1.0" encoding="UTF-8" standalone="yes"?>
<Relationships xmlns="http://schemas.openxmlformats.org/package/2006/relationships"><Relationship Id="rId8" Type="http://schemas.openxmlformats.org/officeDocument/2006/relationships/hyperlink" Target="https://mhahsler.github.io/CS7320-AI/Search/Maze_Example-Animation_full.html" TargetMode="External"/><Relationship Id="rId3" Type="http://schemas.openxmlformats.org/officeDocument/2006/relationships/image" Target="../media/image14.svg"/><Relationship Id="rId7" Type="http://schemas.openxmlformats.org/officeDocument/2006/relationships/image" Target="../media/image12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6.svg"/><Relationship Id="rId4" Type="http://schemas.openxmlformats.org/officeDocument/2006/relationships/image" Target="../media/image15.png"/></Relationships>
</file>

<file path=ppt/slides/_rels/slide12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4.svg"/><Relationship Id="rId7" Type="http://schemas.openxmlformats.org/officeDocument/2006/relationships/image" Target="../media/image1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hyperlink" Target="https://mhahsler.github.io/CS7320-AI/Search/Maze_Example-Animation_full.html" TargetMode="External"/></Relationships>
</file>

<file path=ppt/slides/_rels/slide125.xml.rels><?xml version="1.0" encoding="UTF-8" standalone="yes"?>
<Relationships xmlns="http://schemas.openxmlformats.org/package/2006/relationships"><Relationship Id="rId8" Type="http://schemas.openxmlformats.org/officeDocument/2006/relationships/hyperlink" Target="https://mhahsler.github.io/CS7320-AI/Search/Maze_Example-Animation_full.html" TargetMode="External"/><Relationship Id="rId3" Type="http://schemas.openxmlformats.org/officeDocument/2006/relationships/image" Target="../media/image14.svg"/><Relationship Id="rId7" Type="http://schemas.openxmlformats.org/officeDocument/2006/relationships/image" Target="../media/image12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6.svg"/><Relationship Id="rId4" Type="http://schemas.openxmlformats.org/officeDocument/2006/relationships/image" Target="../media/image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6.svg"/><Relationship Id="rId4" Type="http://schemas.openxmlformats.org/officeDocument/2006/relationships/image" Target="../media/image15.png"/></Relationships>
</file>

<file path=ppt/slides/_rels/slide12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29.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6.svg"/><Relationship Id="rId4" Type="http://schemas.openxmlformats.org/officeDocument/2006/relationships/image" Target="../media/image15.png"/></Relationships>
</file>

<file path=ppt/slides/_rels/slide1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6.svg"/><Relationship Id="rId4" Type="http://schemas.openxmlformats.org/officeDocument/2006/relationships/image" Target="../media/image15.png"/></Relationships>
</file>

<file path=ppt/slides/_rels/slide1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6.sv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6.svg"/><Relationship Id="rId4" Type="http://schemas.openxmlformats.org/officeDocument/2006/relationships/image" Target="../media/image15.png"/></Relationships>
</file>

<file path=ppt/slides/_rels/slide1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6.svg"/><Relationship Id="rId4" Type="http://schemas.openxmlformats.org/officeDocument/2006/relationships/image" Target="../media/image15.png"/></Relationships>
</file>

<file path=ppt/slides/_rels/slide13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3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6.svg"/><Relationship Id="rId4" Type="http://schemas.openxmlformats.org/officeDocument/2006/relationships/image" Target="../media/image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6.svg"/><Relationship Id="rId4" Type="http://schemas.openxmlformats.org/officeDocument/2006/relationships/image" Target="../media/image15.png"/></Relationships>
</file>

<file path=ppt/slides/_rels/slide13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3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6.svg"/><Relationship Id="rId4" Type="http://schemas.openxmlformats.org/officeDocument/2006/relationships/image" Target="../media/image15.png"/></Relationships>
</file>

<file path=ppt/slides/_rels/slide13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4.svg"/><Relationship Id="rId7" Type="http://schemas.openxmlformats.org/officeDocument/2006/relationships/image" Target="../media/image14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6.svg"/><Relationship Id="rId4" Type="http://schemas.openxmlformats.org/officeDocument/2006/relationships/image" Target="../media/image15.png"/></Relationships>
</file>

<file path=ppt/slides/_rels/slide13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svg"/><Relationship Id="rId7" Type="http://schemas.openxmlformats.org/officeDocument/2006/relationships/image" Target="../media/image14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6.svg"/><Relationship Id="rId4" Type="http://schemas.openxmlformats.org/officeDocument/2006/relationships/image" Target="../media/image15.png"/></Relationships>
</file>

<file path=ppt/slides/_rels/slide13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4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6.svg"/><Relationship Id="rId4" Type="http://schemas.openxmlformats.org/officeDocument/2006/relationships/image" Target="../media/image15.png"/></Relationships>
</file>

<file path=ppt/slides/_rels/slide13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4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6.svg"/><Relationship Id="rId4" Type="http://schemas.openxmlformats.org/officeDocument/2006/relationships/image" Target="../media/image15.png"/></Relationships>
</file>

<file path=ppt/slides/_rels/slide1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4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5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6.svg"/><Relationship Id="rId4" Type="http://schemas.openxmlformats.org/officeDocument/2006/relationships/image" Target="../media/image15.png"/></Relationships>
</file>

<file path=ppt/slides/_rels/slide14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5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6.svg"/><Relationship Id="rId4" Type="http://schemas.openxmlformats.org/officeDocument/2006/relationships/image" Target="../media/image15.png"/></Relationships>
</file>

<file path=ppt/slides/_rels/slide1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6.svg"/><Relationship Id="rId4" Type="http://schemas.openxmlformats.org/officeDocument/2006/relationships/image" Target="../media/image15.png"/></Relationships>
</file>

<file path=ppt/slides/_rels/slide14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6.svg"/><Relationship Id="rId4" Type="http://schemas.openxmlformats.org/officeDocument/2006/relationships/image" Target="../media/image15.png"/></Relationships>
</file>

<file path=ppt/slides/_rels/slide14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5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6.svg"/><Relationship Id="rId4" Type="http://schemas.openxmlformats.org/officeDocument/2006/relationships/image" Target="../media/image15.png"/></Relationships>
</file>

<file path=ppt/slides/_rels/slide145.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4.svg"/><Relationship Id="rId7" Type="http://schemas.openxmlformats.org/officeDocument/2006/relationships/image" Target="../media/image16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6.svg"/><Relationship Id="rId4" Type="http://schemas.openxmlformats.org/officeDocument/2006/relationships/image" Target="../media/image15.png"/></Relationships>
</file>

<file path=ppt/slides/_rels/slide14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svg"/><Relationship Id="rId4" Type="http://schemas.openxmlformats.org/officeDocument/2006/relationships/image" Target="../media/image15.png"/></Relationships>
</file>

<file path=ppt/slides/_rels/slide14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6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svg"/><Relationship Id="rId4" Type="http://schemas.openxmlformats.org/officeDocument/2006/relationships/image" Target="../media/image15.png"/></Relationships>
</file>

<file path=ppt/slides/_rels/slide14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Show_all_mazes.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colab.research.google.com/github/mhahsler/CS7320-AI/blob/master/Search/Maze.ipynb"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6.svg"/><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colab.research.google.com/github/mhahsler/CS7320-AI/blob/master/Search/Maze.ipynb"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15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Maze.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svg"/><Relationship Id="rId4" Type="http://schemas.openxmlformats.org/officeDocument/2006/relationships/image" Target="../media/image15.png"/></Relationships>
</file>

<file path=ppt/slides/_rels/slide15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Maze.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svg"/><Relationship Id="rId4" Type="http://schemas.openxmlformats.org/officeDocument/2006/relationships/image" Target="../media/image15.png"/></Relationships>
</file>

<file path=ppt/slides/_rels/slide1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colab.research.google.com/github/mhahsler/CS7320-AI/blob/master/Search/Maze.ipynb"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15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Maze.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svg"/><Relationship Id="rId4" Type="http://schemas.openxmlformats.org/officeDocument/2006/relationships/image" Target="../media/image15.png"/></Relationships>
</file>

<file path=ppt/slides/_rels/slide15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Maze.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svg"/><Relationship Id="rId4" Type="http://schemas.openxmlformats.org/officeDocument/2006/relationships/image" Target="../media/image15.png"/></Relationships>
</file>

<file path=ppt/slides/_rels/slide15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Maze.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svg"/><Relationship Id="rId4" Type="http://schemas.openxmlformats.org/officeDocument/2006/relationships/image" Target="../media/image15.png"/></Relationships>
</file>

<file path=ppt/slides/_rels/slide15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Maze.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svg"/><Relationship Id="rId4" Type="http://schemas.openxmlformats.org/officeDocument/2006/relationships/image" Target="../media/image1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Maze.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6.svg"/><Relationship Id="rId4" Type="http://schemas.openxmlformats.org/officeDocument/2006/relationships/image" Target="../media/image15.png"/></Relationships>
</file>

<file path=ppt/slides/_rels/slide15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Maze.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Maze.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6.svg"/><Relationship Id="rId4" Type="http://schemas.openxmlformats.org/officeDocument/2006/relationships/image" Target="../media/image15.png"/></Relationships>
</file>

<file path=ppt/slides/_rels/slide16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Maze.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6.svg"/><Relationship Id="rId4" Type="http://schemas.openxmlformats.org/officeDocument/2006/relationships/image" Target="../media/image15.png"/></Relationships>
</file>

<file path=ppt/slides/_rels/slide16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colab.research.google.com/github/mhahsler/CS7320-AI/blob/master/Search/Maze.ipynb"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16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Show_all_mazes.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6.svg"/><Relationship Id="rId4" Type="http://schemas.openxmlformats.org/officeDocument/2006/relationships/image" Target="../media/image15.png"/></Relationships>
</file>

<file path=ppt/slides/_rels/slide16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colab.research.google.com/github/mhahsler/CS7320-AI/blob/master/Search/Show_all_mazes.ipynb"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6.svg"/><Relationship Id="rId4" Type="http://schemas.openxmlformats.org/officeDocument/2006/relationships/image" Target="../media/image1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6.sv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6.sv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6.sv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6.sv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6.sv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6.sv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6.sv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6.sv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6.sv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6.sv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6.sv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6.sv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openxmlformats.org/officeDocument/2006/relationships/hyperlink" Target="https://mhahsler.github.io/CS7320-AI/Search/Maze_Example-Animation_full.html" TargetMode="External"/><Relationship Id="rId3" Type="http://schemas.openxmlformats.org/officeDocument/2006/relationships/image" Target="../media/image14.svg"/><Relationship Id="rId7" Type="http://schemas.openxmlformats.org/officeDocument/2006/relationships/hyperlink" Target="https://mhahsler.github.io/CS7320-AI/Search/Maze_BFS_vs_A_Star.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mhahsler.github.io/CS7320-AI/Search/Maze_Example.html" TargetMode="External"/><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hyperlink" Target="https://colab.research.google.com/github/mhahsler/CS7320-AI/blob/master/Search/Explore_heuristics.ipyn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6.sv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6.sv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6.sv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6.sv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6.svg"/><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6.sv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16.svg"/><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6.svg"/><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16.sv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16.sv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16.sv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6.sv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16.svg"/><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16.svg"/><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16.svg"/><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16.sv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16.svg"/><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16.svg"/><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16.svg"/><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16.svg"/><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4.svg"/><Relationship Id="rId7" Type="http://schemas.openxmlformats.org/officeDocument/2006/relationships/image" Target="../media/image7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16.svg"/><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16.sv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16.sv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16.svg"/><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16.sv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16.sv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16.sv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16.svg"/><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16.svg"/><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16.svg"/><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16.svg"/><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16.svg"/><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8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mhahsler.github.io/CS7320-AI/Search/Maze_Example-Animation_full.html"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16.svg"/><Relationship Id="rId4" Type="http://schemas.openxmlformats.org/officeDocument/2006/relationships/image" Target="../media/image15.png"/></Relationships>
</file>

<file path=ppt/slides/_rels/slide8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16.svg"/><Relationship Id="rId4" Type="http://schemas.openxmlformats.org/officeDocument/2006/relationships/image" Target="../media/image15.png"/></Relationships>
</file>

<file path=ppt/slides/_rels/slide8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6.sv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16.svg"/><Relationship Id="rId4" Type="http://schemas.openxmlformats.org/officeDocument/2006/relationships/image" Target="../media/image15.png"/></Relationships>
</file>

<file path=ppt/slides/_rels/slide9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16.svg"/><Relationship Id="rId4" Type="http://schemas.openxmlformats.org/officeDocument/2006/relationships/image" Target="../media/image15.png"/></Relationships>
</file>

<file path=ppt/slides/_rels/slide9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16.svg"/><Relationship Id="rId4" Type="http://schemas.openxmlformats.org/officeDocument/2006/relationships/image" Target="../media/image15.png"/></Relationships>
</file>

<file path=ppt/slides/_rels/slide9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16.svg"/><Relationship Id="rId4" Type="http://schemas.openxmlformats.org/officeDocument/2006/relationships/image" Target="../media/image15.png"/></Relationships>
</file>

<file path=ppt/slides/_rels/slide9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mhahsler.github.io/CS7320-AI/Search/Maze_Example-Animation_full.html"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9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16.svg"/><Relationship Id="rId4" Type="http://schemas.openxmlformats.org/officeDocument/2006/relationships/image" Target="../media/image15.png"/></Relationships>
</file>

<file path=ppt/slides/_rels/slide9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16.svg"/><Relationship Id="rId4" Type="http://schemas.openxmlformats.org/officeDocument/2006/relationships/image" Target="../media/image15.png"/></Relationships>
</file>

<file path=ppt/slides/_rels/slide9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16.svg"/><Relationship Id="rId4" Type="http://schemas.openxmlformats.org/officeDocument/2006/relationships/image" Target="../media/image15.png"/></Relationships>
</file>

<file path=ppt/slides/_rels/slide9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16.svg"/><Relationship Id="rId4" Type="http://schemas.openxmlformats.org/officeDocument/2006/relationships/image" Target="../media/image15.png"/></Relationships>
</file>

<file path=ppt/slides/_rels/slide9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mhahsler.github.io/CS7320-AI/Search/Maze_Example-Animation_full.html"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7938476" y="3381644"/>
            <a:ext cx="9641343" cy="1014095"/>
          </a:xfrm>
          <a:prstGeom prst="rect">
            <a:avLst/>
          </a:prstGeom>
        </p:spPr>
        <p:txBody>
          <a:bodyPr lIns="0" tIns="0" rIns="0" bIns="0" rtlCol="0" anchor="t">
            <a:spAutoFit/>
          </a:bodyPr>
          <a:lstStyle/>
          <a:p>
            <a:pPr algn="l">
              <a:lnSpc>
                <a:spcPts val="7839"/>
              </a:lnSpc>
            </a:pPr>
            <a:r>
              <a:rPr lang="en-US" sz="6999" b="1">
                <a:solidFill>
                  <a:srgbClr val="F7B4A7"/>
                </a:solidFill>
                <a:latin typeface="Josefin Sans Bold"/>
                <a:ea typeface="Josefin Sans Bold"/>
                <a:cs typeface="Josefin Sans Bold"/>
                <a:sym typeface="Josefin Sans Bold"/>
              </a:rPr>
              <a:t>Lab 2:</a:t>
            </a:r>
          </a:p>
        </p:txBody>
      </p:sp>
      <p:sp>
        <p:nvSpPr>
          <p:cNvPr id="3" name="Freeform 3"/>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755752" y="5853366"/>
            <a:ext cx="5388248" cy="4433634"/>
          </a:xfrm>
          <a:custGeom>
            <a:avLst/>
            <a:gdLst/>
            <a:ahLst/>
            <a:cxnLst/>
            <a:rect l="l" t="t" r="r" b="b"/>
            <a:pathLst>
              <a:path w="5388248" h="4433634">
                <a:moveTo>
                  <a:pt x="0" y="0"/>
                </a:moveTo>
                <a:lnTo>
                  <a:pt x="5388248" y="0"/>
                </a:lnTo>
                <a:lnTo>
                  <a:pt x="5388248" y="4433634"/>
                </a:lnTo>
                <a:lnTo>
                  <a:pt x="0" y="4433634"/>
                </a:lnTo>
                <a:lnTo>
                  <a:pt x="0" y="0"/>
                </a:lnTo>
                <a:close/>
              </a:path>
            </a:pathLst>
          </a:custGeom>
          <a:blipFill>
            <a:blip r:embed="rId6"/>
            <a:stretch>
              <a:fillRect r="-3428"/>
            </a:stretch>
          </a:blipFill>
        </p:spPr>
      </p:sp>
      <p:sp>
        <p:nvSpPr>
          <p:cNvPr id="5" name="TextBox 5"/>
          <p:cNvSpPr txBox="1"/>
          <p:nvPr/>
        </p:nvSpPr>
        <p:spPr>
          <a:xfrm>
            <a:off x="1028700" y="1706175"/>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 Lunar_lander.</a:t>
            </a:r>
          </a:p>
        </p:txBody>
      </p:sp>
      <p:sp>
        <p:nvSpPr>
          <p:cNvPr id="6" name="TextBox 6"/>
          <p:cNvSpPr txBox="1"/>
          <p:nvPr/>
        </p:nvSpPr>
        <p:spPr>
          <a:xfrm>
            <a:off x="1028700" y="3230626"/>
            <a:ext cx="14065354" cy="3370199"/>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Giải thích code.</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Cell 4 này khởi tạo 2 class (được comment trên hình) là:</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Class Act : liệt kê các action trong game (4 hành động).</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Class Obs: Liệt kê các chỉ số trong observation vector (8 giá trị).</a:t>
            </a: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007708" y="4154381"/>
            <a:ext cx="11301259" cy="5961414"/>
          </a:xfrm>
          <a:custGeom>
            <a:avLst/>
            <a:gdLst/>
            <a:ahLst/>
            <a:cxnLst/>
            <a:rect l="l" t="t" r="r" b="b"/>
            <a:pathLst>
              <a:path w="11301259" h="5961414">
                <a:moveTo>
                  <a:pt x="0" y="0"/>
                </a:moveTo>
                <a:lnTo>
                  <a:pt x="11301259" y="0"/>
                </a:lnTo>
                <a:lnTo>
                  <a:pt x="11301259" y="5961414"/>
                </a:lnTo>
                <a:lnTo>
                  <a:pt x="0" y="5961414"/>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1208780" y="2116031"/>
            <a:ext cx="10218048" cy="29451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DFS không sử dụng cấu trức dữ liệu</a:t>
            </a:r>
          </a:p>
          <a:p>
            <a:pPr algn="l">
              <a:lnSpc>
                <a:spcPts val="3360"/>
              </a:lnSpc>
              <a:spcBef>
                <a:spcPct val="0"/>
              </a:spcBef>
            </a:pPr>
            <a:r>
              <a:rPr lang="en-US" sz="3000">
                <a:solidFill>
                  <a:srgbClr val="F9F9F9"/>
                </a:solidFill>
                <a:latin typeface="Josefin Sans"/>
                <a:ea typeface="Josefin Sans"/>
                <a:cs typeface="Josefin Sans"/>
                <a:sym typeface="Josefin Sans"/>
              </a:rPr>
              <a:t>- duyệt theo thứ tự ngẫu nhiên ở mỗi lần mở rộng</a:t>
            </a:r>
          </a:p>
          <a:p>
            <a:pPr algn="l">
              <a:lnSpc>
                <a:spcPts val="3360"/>
              </a:lnSpc>
              <a:spcBef>
                <a:spcPct val="0"/>
              </a:spcBef>
            </a:pPr>
            <a:r>
              <a:rPr lang="en-US" sz="3000">
                <a:solidFill>
                  <a:srgbClr val="F9F9F9"/>
                </a:solidFill>
                <a:latin typeface="Josefin Sans"/>
                <a:ea typeface="Josefin Sans"/>
                <a:cs typeface="Josefin Sans"/>
                <a:sym typeface="Josefin Sans"/>
              </a:rPr>
              <a:t>- mỗi lần chạy có thể ra đường đi khác nhau</a:t>
            </a:r>
          </a:p>
          <a:p>
            <a:pPr algn="l">
              <a:lnSpc>
                <a:spcPts val="3360"/>
              </a:lnSpc>
              <a:spcBef>
                <a:spcPct val="0"/>
              </a:spcBef>
            </a:pPr>
            <a:r>
              <a:rPr lang="en-US" sz="3000">
                <a:solidFill>
                  <a:srgbClr val="F9F9F9"/>
                </a:solidFill>
                <a:latin typeface="Josefin Sans"/>
                <a:ea typeface="Josefin Sans"/>
                <a:cs typeface="Josefin Sans"/>
                <a:sym typeface="Josefin Sans"/>
              </a:rPr>
              <a:t>- ưu điểm: có thể tìm được lời giải nhanh hơn</a:t>
            </a:r>
          </a:p>
          <a:p>
            <a:pPr algn="l">
              <a:lnSpc>
                <a:spcPts val="3360"/>
              </a:lnSpc>
              <a:spcBef>
                <a:spcPct val="0"/>
              </a:spcBef>
            </a:pPr>
            <a:r>
              <a:rPr lang="en-US" sz="3000">
                <a:solidFill>
                  <a:srgbClr val="F9F9F9"/>
                </a:solidFill>
                <a:latin typeface="Josefin Sans"/>
                <a:ea typeface="Josefin Sans"/>
                <a:cs typeface="Josefin Sans"/>
                <a:sym typeface="Josefin Sans"/>
              </a:rPr>
              <a:t>- nhược điểm: không ổn định, có thể tốn nhiều thời gian hơn </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1516144" y="4254003"/>
            <a:ext cx="6771856" cy="3199702"/>
          </a:xfrm>
          <a:custGeom>
            <a:avLst/>
            <a:gdLst/>
            <a:ahLst/>
            <a:cxnLst/>
            <a:rect l="l" t="t" r="r" b="b"/>
            <a:pathLst>
              <a:path w="6771856" h="3199702">
                <a:moveTo>
                  <a:pt x="0" y="0"/>
                </a:moveTo>
                <a:lnTo>
                  <a:pt x="6771856" y="0"/>
                </a:lnTo>
                <a:lnTo>
                  <a:pt x="6771856" y="3199701"/>
                </a:lnTo>
                <a:lnTo>
                  <a:pt x="0" y="3199701"/>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1208780" y="1584960"/>
            <a:ext cx="10218048" cy="7136130"/>
          </a:xfrm>
          <a:prstGeom prst="rect">
            <a:avLst/>
          </a:prstGeom>
        </p:spPr>
        <p:txBody>
          <a:bodyPr lIns="0" tIns="0" rIns="0" bIns="0" rtlCol="0" anchor="t">
            <a:spAutoFit/>
          </a:bodyPr>
          <a:lstStyle/>
          <a:p>
            <a:pPr algn="l">
              <a:lnSpc>
                <a:spcPts val="3360"/>
              </a:lnSpc>
            </a:pPr>
            <a:endParaRPr/>
          </a:p>
          <a:p>
            <a:pPr algn="l">
              <a:lnSpc>
                <a:spcPts val="3360"/>
              </a:lnSpc>
              <a:spcBef>
                <a:spcPct val="0"/>
              </a:spcBef>
            </a:pPr>
            <a:r>
              <a:rPr lang="en-US" sz="3000" b="1">
                <a:solidFill>
                  <a:srgbClr val="F9F9F9"/>
                </a:solidFill>
                <a:latin typeface="Josefin Sans Bold"/>
                <a:ea typeface="Josefin Sans Bold"/>
                <a:cs typeface="Josefin Sans Bold"/>
                <a:sym typeface="Josefin Sans Bold"/>
              </a:rPr>
              <a:t>* Chạy DFS ngẫu nhiên nhiều lần và chọn lời giải tốt nhất.</a:t>
            </a:r>
          </a:p>
          <a:p>
            <a:pPr algn="l">
              <a:lnSpc>
                <a:spcPts val="3360"/>
              </a:lnSpc>
              <a:spcBef>
                <a:spcPct val="0"/>
              </a:spcBef>
            </a:pPr>
            <a:r>
              <a:rPr lang="en-US" sz="3000">
                <a:solidFill>
                  <a:srgbClr val="F9F9F9"/>
                </a:solidFill>
                <a:latin typeface="Josefin Sans"/>
                <a:ea typeface="Josefin Sans"/>
                <a:cs typeface="Josefin Sans"/>
                <a:sym typeface="Josefin Sans"/>
              </a:rPr>
              <a:t>- đặt thứ tự duyệt con là ngẫu nhiên</a:t>
            </a:r>
          </a:p>
          <a:p>
            <a:pPr algn="l">
              <a:lnSpc>
                <a:spcPts val="3360"/>
              </a:lnSpc>
              <a:spcBef>
                <a:spcPct val="0"/>
              </a:spcBef>
            </a:pPr>
            <a:r>
              <a:rPr lang="en-US" sz="3000">
                <a:solidFill>
                  <a:srgbClr val="F9F9F9"/>
                </a:solidFill>
                <a:latin typeface="Josefin Sans"/>
                <a:ea typeface="Josefin Sans"/>
                <a:cs typeface="Josefin Sans"/>
                <a:sym typeface="Josefin Sans"/>
              </a:rPr>
              <a:t>- N=100: thực hiện 100 lần chạy DFS ngẫu nhiên trên cùng một mê cung</a:t>
            </a:r>
          </a:p>
          <a:p>
            <a:pPr algn="l">
              <a:lnSpc>
                <a:spcPts val="3360"/>
              </a:lnSpc>
              <a:spcBef>
                <a:spcPct val="0"/>
              </a:spcBef>
            </a:pPr>
            <a:r>
              <a:rPr lang="en-US" sz="3000">
                <a:solidFill>
                  <a:srgbClr val="F9F9F9"/>
                </a:solidFill>
                <a:latin typeface="Josefin Sans"/>
                <a:ea typeface="Josefin Sans"/>
                <a:cs typeface="Josefin Sans"/>
                <a:sym typeface="Josefin Sans"/>
              </a:rPr>
              <a:t>- max_tries=10000: giới hạn số bước thử để tránh vòng lặp vô hạn</a:t>
            </a:r>
          </a:p>
          <a:p>
            <a:pPr algn="l">
              <a:lnSpc>
                <a:spcPts val="3360"/>
              </a:lnSpc>
              <a:spcBef>
                <a:spcPct val="0"/>
              </a:spcBef>
            </a:pPr>
            <a:r>
              <a:rPr lang="en-US" sz="3000">
                <a:solidFill>
                  <a:srgbClr val="F9F9F9"/>
                </a:solidFill>
                <a:latin typeface="Josefin Sans"/>
                <a:ea typeface="Josefin Sans"/>
                <a:cs typeface="Josefin Sans"/>
                <a:sym typeface="Josefin Sans"/>
              </a:rPr>
              <a:t>- vis = false: không bật chế độ hiển thị chi tiết trong khi tìm kiếm</a:t>
            </a:r>
          </a:p>
          <a:p>
            <a:pPr algn="l">
              <a:lnSpc>
                <a:spcPts val="3360"/>
              </a:lnSpc>
              <a:spcBef>
                <a:spcPct val="0"/>
              </a:spcBef>
            </a:pPr>
            <a:r>
              <a:rPr lang="en-US" sz="3000">
                <a:solidFill>
                  <a:srgbClr val="F9F9F9"/>
                </a:solidFill>
                <a:latin typeface="Josefin Sans"/>
                <a:ea typeface="Josefin Sans"/>
                <a:cs typeface="Josefin Sans"/>
                <a:sym typeface="Josefin Sans"/>
              </a:rPr>
              <a:t>- path_lenght: tính độ dài đường đi của từng kết quả (len(r[‘path’])-1)</a:t>
            </a:r>
          </a:p>
          <a:p>
            <a:pPr algn="l">
              <a:lnSpc>
                <a:spcPts val="3360"/>
              </a:lnSpc>
              <a:spcBef>
                <a:spcPct val="0"/>
              </a:spcBef>
            </a:pPr>
            <a:r>
              <a:rPr lang="en-US" sz="3000">
                <a:solidFill>
                  <a:srgbClr val="F9F9F9"/>
                </a:solidFill>
                <a:latin typeface="Josefin Sans"/>
                <a:ea typeface="Josefin Sans"/>
                <a:cs typeface="Josefin Sans"/>
                <a:sym typeface="Josefin Sans"/>
              </a:rPr>
              <a:t>- result = results[min_index(path_lengths)]: tìm lời giải có đường đi ngắn nhất bằng cách lấy index của giá trị nhỏ nhất trong path_lenght</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3438152"/>
            <a:ext cx="11301259" cy="5820148"/>
          </a:xfrm>
          <a:custGeom>
            <a:avLst/>
            <a:gdLst/>
            <a:ahLst/>
            <a:cxnLst/>
            <a:rect l="l" t="t" r="r" b="b"/>
            <a:pathLst>
              <a:path w="11301259" h="5820148">
                <a:moveTo>
                  <a:pt x="0" y="0"/>
                </a:moveTo>
                <a:lnTo>
                  <a:pt x="11301259" y="0"/>
                </a:lnTo>
                <a:lnTo>
                  <a:pt x="11301259" y="5820148"/>
                </a:lnTo>
                <a:lnTo>
                  <a:pt x="0" y="5820148"/>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1787550"/>
            <a:ext cx="10218048" cy="2526030"/>
          </a:xfrm>
          <a:prstGeom prst="rect">
            <a:avLst/>
          </a:prstGeom>
        </p:spPr>
        <p:txBody>
          <a:bodyPr lIns="0" tIns="0" rIns="0" bIns="0" rtlCol="0" anchor="t">
            <a:spAutoFit/>
          </a:bodyPr>
          <a:lstStyle/>
          <a:p>
            <a:pPr algn="l">
              <a:lnSpc>
                <a:spcPts val="3360"/>
              </a:lnSpc>
            </a:pPr>
            <a:endParaRPr/>
          </a:p>
          <a:p>
            <a:pPr algn="l">
              <a:lnSpc>
                <a:spcPts val="3360"/>
              </a:lnSpc>
              <a:spcBef>
                <a:spcPct val="0"/>
              </a:spcBef>
            </a:pPr>
            <a:r>
              <a:rPr lang="en-US" sz="3000" b="1">
                <a:solidFill>
                  <a:srgbClr val="F9F9F9"/>
                </a:solidFill>
                <a:latin typeface="Josefin Sans Bold"/>
                <a:ea typeface="Josefin Sans Bold"/>
                <a:cs typeface="Josefin Sans Bold"/>
                <a:sym typeface="Josefin Sans Bold"/>
              </a:rPr>
              <a:t>* Chạy DFS ngẫu nhiên nhiều lần và chọn lời giải tốt nhất.</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871941" y="6899162"/>
            <a:ext cx="11301259" cy="2359138"/>
          </a:xfrm>
          <a:custGeom>
            <a:avLst/>
            <a:gdLst/>
            <a:ahLst/>
            <a:cxnLst/>
            <a:rect l="l" t="t" r="r" b="b"/>
            <a:pathLst>
              <a:path w="11301259" h="2359138">
                <a:moveTo>
                  <a:pt x="0" y="0"/>
                </a:moveTo>
                <a:lnTo>
                  <a:pt x="11301259" y="0"/>
                </a:lnTo>
                <a:lnTo>
                  <a:pt x="11301259" y="2359138"/>
                </a:lnTo>
                <a:lnTo>
                  <a:pt x="0" y="2359138"/>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830515" y="2116031"/>
            <a:ext cx="10218048" cy="37833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DFS giới hạn độ sâu (Depth-limited DFS): DFS không lưu lại cây tìm kiếm đã được duyệt để trực quan hóa, vì vậy ta sử dụng cài đặt tree search để hiển thị.</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r>
              <a:rPr lang="en-US" sz="3000" b="1">
                <a:solidFill>
                  <a:srgbClr val="F9F9F9"/>
                </a:solidFill>
                <a:latin typeface="Josefin Sans Bold"/>
                <a:ea typeface="Josefin Sans Bold"/>
                <a:cs typeface="Josefin Sans Bold"/>
                <a:sym typeface="Josefin Sans Bold"/>
              </a:rPr>
              <a:t>- </a:t>
            </a:r>
            <a:r>
              <a:rPr lang="en-US" sz="3000">
                <a:solidFill>
                  <a:srgbClr val="F9F9F9"/>
                </a:solidFill>
                <a:latin typeface="Josefin Sans"/>
                <a:ea typeface="Josefin Sans"/>
                <a:cs typeface="Josefin Sans"/>
                <a:sym typeface="Josefin Sans"/>
              </a:rPr>
              <a:t>thứ tự duyêt ngẫu nhiên cho các hướng</a:t>
            </a:r>
          </a:p>
          <a:p>
            <a:pPr algn="l">
              <a:lnSpc>
                <a:spcPts val="3360"/>
              </a:lnSpc>
              <a:spcBef>
                <a:spcPct val="0"/>
              </a:spcBef>
            </a:pPr>
            <a:r>
              <a:rPr lang="en-US" sz="3000">
                <a:solidFill>
                  <a:srgbClr val="F9F9F9"/>
                </a:solidFill>
                <a:latin typeface="Josefin Sans"/>
                <a:ea typeface="Josefin Sans"/>
                <a:cs typeface="Josefin Sans"/>
                <a:sym typeface="Josefin Sans"/>
              </a:rPr>
              <a:t>- best_first_search với strategy = “DFS” và limit = 5: là chạy DFS nhưng dưới khung tree search và giới hạn độ sâu =5 để có thể dễ dàng trực quan hóa hơn</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277828" y="3480531"/>
            <a:ext cx="11301259" cy="5777769"/>
          </a:xfrm>
          <a:custGeom>
            <a:avLst/>
            <a:gdLst/>
            <a:ahLst/>
            <a:cxnLst/>
            <a:rect l="l" t="t" r="r" b="b"/>
            <a:pathLst>
              <a:path w="11301259" h="5777769">
                <a:moveTo>
                  <a:pt x="0" y="0"/>
                </a:moveTo>
                <a:lnTo>
                  <a:pt x="11301259" y="0"/>
                </a:lnTo>
                <a:lnTo>
                  <a:pt x="11301259" y="5777769"/>
                </a:lnTo>
                <a:lnTo>
                  <a:pt x="0" y="5777769"/>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830515" y="2116031"/>
            <a:ext cx="10218048" cy="21069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DFS giới hạn độ sâu (Depth-limited DFS): DFS không lưu lại cây tìm kiếm đã được duyệt để trực quan hóa, vì vậy ta sử dụng cài đặt tree search để hiển thị.</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412889" y="6814403"/>
            <a:ext cx="11301259" cy="2443897"/>
          </a:xfrm>
          <a:custGeom>
            <a:avLst/>
            <a:gdLst/>
            <a:ahLst/>
            <a:cxnLst/>
            <a:rect l="l" t="t" r="r" b="b"/>
            <a:pathLst>
              <a:path w="11301259" h="2443897">
                <a:moveTo>
                  <a:pt x="0" y="0"/>
                </a:moveTo>
                <a:lnTo>
                  <a:pt x="11301259" y="0"/>
                </a:lnTo>
                <a:lnTo>
                  <a:pt x="11301259" y="2443897"/>
                </a:lnTo>
                <a:lnTo>
                  <a:pt x="0" y="2443897"/>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830515" y="2116031"/>
            <a:ext cx="10218048" cy="46215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DFS giới hạn độ sâu (Depth-limited DFS): DFS không lưu lại cây tìm kiếm đã được duyệt để trực quan hóa, vì vậy ta sử dụng cài đặt tree search để hiển thị.</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r>
              <a:rPr lang="en-US" sz="3000">
                <a:solidFill>
                  <a:srgbClr val="F9F9F9"/>
                </a:solidFill>
                <a:latin typeface="Josefin Sans"/>
                <a:ea typeface="Josefin Sans"/>
                <a:cs typeface="Josefin Sans"/>
                <a:sym typeface="Josefin Sans"/>
              </a:rPr>
              <a:t>- ở đây khoogn dùng ngẫu nhiên nữa mà cố định qua các hướng Bắc-&gt;Đông-&gt;Nam-&gt;Tây</a:t>
            </a:r>
          </a:p>
          <a:p>
            <a:pPr algn="l">
              <a:lnSpc>
                <a:spcPts val="3360"/>
              </a:lnSpc>
              <a:spcBef>
                <a:spcPct val="0"/>
              </a:spcBef>
            </a:pPr>
            <a:r>
              <a:rPr lang="en-US" sz="3000">
                <a:solidFill>
                  <a:srgbClr val="F9F9F9"/>
                </a:solidFill>
                <a:latin typeface="Josefin Sans"/>
                <a:ea typeface="Josefin Sans"/>
                <a:cs typeface="Josefin Sans"/>
                <a:sym typeface="Josefin Sans"/>
              </a:rPr>
              <a:t>- vì DFS dùng LIFO nên thứ tự duyệt sẽ là Tây-&gt;Nam-&gt;Đông-&gt;Bắc</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2302" y="3632098"/>
            <a:ext cx="7716468" cy="4089960"/>
          </a:xfrm>
          <a:custGeom>
            <a:avLst/>
            <a:gdLst/>
            <a:ahLst/>
            <a:cxnLst/>
            <a:rect l="l" t="t" r="r" b="b"/>
            <a:pathLst>
              <a:path w="7716468" h="4089960">
                <a:moveTo>
                  <a:pt x="0" y="0"/>
                </a:moveTo>
                <a:lnTo>
                  <a:pt x="7716468" y="0"/>
                </a:lnTo>
                <a:lnTo>
                  <a:pt x="7716468" y="4089960"/>
                </a:lnTo>
                <a:lnTo>
                  <a:pt x="0" y="4089960"/>
                </a:lnTo>
                <a:lnTo>
                  <a:pt x="0" y="0"/>
                </a:lnTo>
                <a:close/>
              </a:path>
            </a:pathLst>
          </a:custGeom>
          <a:blipFill>
            <a:blip r:embed="rId6"/>
            <a:stretch>
              <a:fillRect/>
            </a:stretch>
          </a:blipFill>
        </p:spPr>
      </p:sp>
      <p:sp>
        <p:nvSpPr>
          <p:cNvPr id="5" name="Freeform 5"/>
          <p:cNvSpPr/>
          <p:nvPr/>
        </p:nvSpPr>
        <p:spPr>
          <a:xfrm>
            <a:off x="8353638" y="3579071"/>
            <a:ext cx="9707011" cy="3563711"/>
          </a:xfrm>
          <a:custGeom>
            <a:avLst/>
            <a:gdLst/>
            <a:ahLst/>
            <a:cxnLst/>
            <a:rect l="l" t="t" r="r" b="b"/>
            <a:pathLst>
              <a:path w="9707011" h="3563711">
                <a:moveTo>
                  <a:pt x="0" y="0"/>
                </a:moveTo>
                <a:lnTo>
                  <a:pt x="9707011" y="0"/>
                </a:lnTo>
                <a:lnTo>
                  <a:pt x="9707011" y="3563710"/>
                </a:lnTo>
                <a:lnTo>
                  <a:pt x="0" y="3563710"/>
                </a:lnTo>
                <a:lnTo>
                  <a:pt x="0" y="0"/>
                </a:lnTo>
                <a:close/>
              </a:path>
            </a:pathLst>
          </a:custGeom>
          <a:blipFill>
            <a:blip r:embed="rId7"/>
            <a:stretch>
              <a:fillRect/>
            </a:stretch>
          </a:blipFill>
        </p:spPr>
      </p:sp>
      <p:sp>
        <p:nvSpPr>
          <p:cNvPr id="6" name="TextBox 6"/>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8"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830515" y="2116031"/>
            <a:ext cx="10218048" cy="29451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DFS giới hạn độ sâu (Depth-limited DFS): DFS không lưu lại cây tìm kiếm đã được duyệt để trực quan hóa, vì vậy ta sử dụng cài đặt tree search để hiển thị.</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r>
              <a:rPr lang="en-US" sz="3000">
                <a:solidFill>
                  <a:srgbClr val="F9F9F9"/>
                </a:solidFill>
                <a:latin typeface="Josefin Sans"/>
                <a:ea typeface="Josefin Sans"/>
                <a:cs typeface="Josefin Sans"/>
                <a:sym typeface="Josefin Sans"/>
              </a:rPr>
              <a:t>-</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6"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5" name="TextBox 5"/>
          <p:cNvSpPr txBox="1"/>
          <p:nvPr/>
        </p:nvSpPr>
        <p:spPr>
          <a:xfrm>
            <a:off x="830515" y="2116031"/>
            <a:ext cx="10218048" cy="29451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IDS(Iterative Deepening Search: tìm kiếm lặp sâu)</a:t>
            </a:r>
          </a:p>
          <a:p>
            <a:pPr algn="l">
              <a:lnSpc>
                <a:spcPts val="3360"/>
              </a:lnSpc>
              <a:spcBef>
                <a:spcPct val="0"/>
              </a:spcBef>
            </a:pPr>
            <a:r>
              <a:rPr lang="en-US" sz="3000">
                <a:solidFill>
                  <a:srgbClr val="F9F9F9"/>
                </a:solidFill>
                <a:latin typeface="Josefin Sans"/>
                <a:ea typeface="Josefin Sans"/>
                <a:cs typeface="Josefin Sans"/>
                <a:sym typeface="Josefin Sans"/>
              </a:rPr>
              <a:t>- IDS khi kết hợp với DFS không lưu lại các ô đã duyệt, vì vậy các vùng màu xám (đã duyệt) sẽ không được hiển thị!</a:t>
            </a:r>
          </a:p>
          <a:p>
            <a:pPr algn="l">
              <a:lnSpc>
                <a:spcPts val="3360"/>
              </a:lnSpc>
              <a:spcBef>
                <a:spcPct val="0"/>
              </a:spcBef>
            </a:pPr>
            <a:r>
              <a:rPr lang="en-US" sz="3000">
                <a:solidFill>
                  <a:srgbClr val="F9F9F9"/>
                </a:solidFill>
                <a:latin typeface="Josefin Sans"/>
                <a:ea typeface="Josefin Sans"/>
                <a:cs typeface="Josefin Sans"/>
                <a:sym typeface="Josefin Sans"/>
              </a:rPr>
              <a:t>- IDS phụ thuộc vào cơ chế kiểm tra chu trình (cycle checking) của DFS, do đó nó cũng bị ảnh hưởng bởi các vấn đề tương tự.</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135907" y="5487187"/>
            <a:ext cx="10696053" cy="4023917"/>
          </a:xfrm>
          <a:custGeom>
            <a:avLst/>
            <a:gdLst/>
            <a:ahLst/>
            <a:cxnLst/>
            <a:rect l="l" t="t" r="r" b="b"/>
            <a:pathLst>
              <a:path w="10696053" h="4023917">
                <a:moveTo>
                  <a:pt x="0" y="0"/>
                </a:moveTo>
                <a:lnTo>
                  <a:pt x="10696053" y="0"/>
                </a:lnTo>
                <a:lnTo>
                  <a:pt x="10696053" y="4023917"/>
                </a:lnTo>
                <a:lnTo>
                  <a:pt x="0" y="4023917"/>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29451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IDS(Iterative Deepening Search: tìm kiếm lặp sâu)</a:t>
            </a:r>
          </a:p>
          <a:p>
            <a:pPr algn="l">
              <a:lnSpc>
                <a:spcPts val="3360"/>
              </a:lnSpc>
              <a:spcBef>
                <a:spcPct val="0"/>
              </a:spcBef>
            </a:pPr>
            <a:r>
              <a:rPr lang="en-US" sz="3000">
                <a:solidFill>
                  <a:srgbClr val="F9F9F9"/>
                </a:solidFill>
                <a:latin typeface="Josefin Sans"/>
                <a:ea typeface="Josefin Sans"/>
                <a:cs typeface="Josefin Sans"/>
                <a:sym typeface="Josefin Sans"/>
              </a:rPr>
              <a:t>- chọn thứ tự duyệt các hướng ngẫu nhiên khi mở rộng nút</a:t>
            </a:r>
          </a:p>
          <a:p>
            <a:pPr algn="l">
              <a:lnSpc>
                <a:spcPts val="3360"/>
              </a:lnSpc>
              <a:spcBef>
                <a:spcPct val="0"/>
              </a:spcBef>
            </a:pPr>
            <a:r>
              <a:rPr lang="en-US" sz="3000">
                <a:solidFill>
                  <a:srgbClr val="F9F9F9"/>
                </a:solidFill>
                <a:latin typeface="Josefin Sans"/>
                <a:ea typeface="Josefin Sans"/>
                <a:cs typeface="Josefin Sans"/>
                <a:sym typeface="Josefin Sans"/>
              </a:rPr>
              <a:t>- IDS sẽ chạy nhiều lần DFS giới hạn dộ sâu với limit tăng dần từ 1,2,3… cho tới khi tìm thấy lời giải hoặc đạt tới max_tries</a:t>
            </a:r>
          </a:p>
          <a:p>
            <a:pPr algn="l">
              <a:lnSpc>
                <a:spcPts val="3360"/>
              </a:lnSpc>
              <a:spcBef>
                <a:spcPct val="0"/>
              </a:spcBef>
            </a:pPr>
            <a:r>
              <a:rPr lang="en-US" sz="3000">
                <a:solidFill>
                  <a:srgbClr val="F9F9F9"/>
                </a:solidFill>
                <a:latin typeface="Josefin Sans"/>
                <a:ea typeface="Josefin Sans"/>
                <a:cs typeface="Josefin Sans"/>
                <a:sym typeface="Josefin Sans"/>
              </a:rPr>
              <a:t>- max_tries =10000: giới hạn số bước duyệt trong vòng lặp</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949998" y="4695609"/>
            <a:ext cx="7705292" cy="5037335"/>
          </a:xfrm>
          <a:custGeom>
            <a:avLst/>
            <a:gdLst/>
            <a:ahLst/>
            <a:cxnLst/>
            <a:rect l="l" t="t" r="r" b="b"/>
            <a:pathLst>
              <a:path w="7705292" h="5037335">
                <a:moveTo>
                  <a:pt x="0" y="0"/>
                </a:moveTo>
                <a:lnTo>
                  <a:pt x="7705292" y="0"/>
                </a:lnTo>
                <a:lnTo>
                  <a:pt x="7705292" y="5037334"/>
                </a:lnTo>
                <a:lnTo>
                  <a:pt x="0" y="5037334"/>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29451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IDS(Iterative Deepening Search: tìm kiếm lặp sâu)</a:t>
            </a:r>
          </a:p>
          <a:p>
            <a:pPr algn="l">
              <a:lnSpc>
                <a:spcPts val="3360"/>
              </a:lnSpc>
              <a:spcBef>
                <a:spcPct val="0"/>
              </a:spcBef>
            </a:pPr>
            <a:r>
              <a:rPr lang="en-US" sz="3000">
                <a:solidFill>
                  <a:srgbClr val="F9F9F9"/>
                </a:solidFill>
                <a:latin typeface="Josefin Sans"/>
                <a:ea typeface="Josefin Sans"/>
                <a:cs typeface="Josefin Sans"/>
                <a:sym typeface="Josefin Sans"/>
              </a:rPr>
              <a:t>- chọn thứ tự duyệt các hướng ngẫu nhiên khi mở rộng nút</a:t>
            </a:r>
          </a:p>
          <a:p>
            <a:pPr algn="l">
              <a:lnSpc>
                <a:spcPts val="3360"/>
              </a:lnSpc>
              <a:spcBef>
                <a:spcPct val="0"/>
              </a:spcBef>
            </a:pPr>
            <a:r>
              <a:rPr lang="en-US" sz="3000">
                <a:solidFill>
                  <a:srgbClr val="F9F9F9"/>
                </a:solidFill>
                <a:latin typeface="Josefin Sans"/>
                <a:ea typeface="Josefin Sans"/>
                <a:cs typeface="Josefin Sans"/>
                <a:sym typeface="Josefin Sans"/>
              </a:rPr>
              <a:t>- IDS sẽ chạy nhiều lần DFS giới hạn dộ sâu với limit tăng dần từ 1,2,3… cho tới khi tìm thấy lời giải hoặc đạt tới max_tries</a:t>
            </a:r>
          </a:p>
          <a:p>
            <a:pPr algn="l">
              <a:lnSpc>
                <a:spcPts val="3360"/>
              </a:lnSpc>
              <a:spcBef>
                <a:spcPct val="0"/>
              </a:spcBef>
            </a:pPr>
            <a:r>
              <a:rPr lang="en-US" sz="3000">
                <a:solidFill>
                  <a:srgbClr val="F9F9F9"/>
                </a:solidFill>
                <a:latin typeface="Josefin Sans"/>
                <a:ea typeface="Josefin Sans"/>
                <a:cs typeface="Josefin Sans"/>
                <a:sym typeface="Josefin Sans"/>
              </a:rPr>
              <a:t>- max_tries =10000: giới hạn số bước duyệt trong vòng lặp</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3230626"/>
            <a:ext cx="14065354" cy="4341749"/>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Giải thích code.</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Code ở cell 5 này thực hiện định nghĩa một agent đơn giản (roket_agent_function với đầu vào cũng là observation). Vào trong, sẽ kiểm trả nếu tốc độ theo trục Y mà &lt; -.3 nghĩa là tàu rơi quá nhanh thì sẽ trả về Act.MAIN.value – bật động cơ chính. Còn ngược lại thì trả về Act.NO_OP.value – không làm gì cả. Sau đó chạy thử agent này run_episode. </a:t>
            </a: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5" name="Freeform 5"/>
          <p:cNvSpPr/>
          <p:nvPr/>
        </p:nvSpPr>
        <p:spPr>
          <a:xfrm>
            <a:off x="3512335" y="6250585"/>
            <a:ext cx="11263330" cy="3773501"/>
          </a:xfrm>
          <a:custGeom>
            <a:avLst/>
            <a:gdLst/>
            <a:ahLst/>
            <a:cxnLst/>
            <a:rect l="l" t="t" r="r" b="b"/>
            <a:pathLst>
              <a:path w="11263330" h="3773501">
                <a:moveTo>
                  <a:pt x="0" y="0"/>
                </a:moveTo>
                <a:lnTo>
                  <a:pt x="11263330" y="0"/>
                </a:lnTo>
                <a:lnTo>
                  <a:pt x="11263330" y="3773501"/>
                </a:lnTo>
                <a:lnTo>
                  <a:pt x="0" y="3773501"/>
                </a:lnTo>
                <a:lnTo>
                  <a:pt x="0" y="0"/>
                </a:lnTo>
                <a:close/>
              </a:path>
            </a:pathLst>
          </a:custGeom>
          <a:blipFill>
            <a:blip r:embed="rId6"/>
            <a:stretch>
              <a:fillRect/>
            </a:stretch>
          </a:blipFill>
        </p:spPr>
      </p:sp>
      <p:sp>
        <p:nvSpPr>
          <p:cNvPr id="6" name="TextBox 6"/>
          <p:cNvSpPr txBox="1"/>
          <p:nvPr/>
        </p:nvSpPr>
        <p:spPr>
          <a:xfrm>
            <a:off x="1028700" y="1706175"/>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 Lunar_lander.</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187788" y="5143500"/>
            <a:ext cx="11301259" cy="3672909"/>
          </a:xfrm>
          <a:custGeom>
            <a:avLst/>
            <a:gdLst/>
            <a:ahLst/>
            <a:cxnLst/>
            <a:rect l="l" t="t" r="r" b="b"/>
            <a:pathLst>
              <a:path w="11301259" h="3672909">
                <a:moveTo>
                  <a:pt x="0" y="0"/>
                </a:moveTo>
                <a:lnTo>
                  <a:pt x="11301259" y="0"/>
                </a:lnTo>
                <a:lnTo>
                  <a:pt x="11301259" y="3672909"/>
                </a:lnTo>
                <a:lnTo>
                  <a:pt x="0" y="3672909"/>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16878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IDS(Iterative Deepening Search: tìm kiếm lặp sâu)</a:t>
            </a:r>
          </a:p>
          <a:p>
            <a:pPr algn="l">
              <a:lnSpc>
                <a:spcPts val="3360"/>
              </a:lnSpc>
              <a:spcBef>
                <a:spcPct val="0"/>
              </a:spcBef>
            </a:pPr>
            <a:r>
              <a:rPr lang="en-US" sz="3000">
                <a:solidFill>
                  <a:srgbClr val="F9F9F9"/>
                </a:solidFill>
                <a:latin typeface="Josefin Sans"/>
                <a:ea typeface="Josefin Sans"/>
                <a:cs typeface="Josefin Sans"/>
                <a:sym typeface="Josefin Sans"/>
              </a:rPr>
              <a:t>- ở đây sử dụng cấu trúc reached. </a:t>
            </a:r>
          </a:p>
          <a:p>
            <a:pPr algn="l">
              <a:lnSpc>
                <a:spcPts val="3360"/>
              </a:lnSpc>
              <a:spcBef>
                <a:spcPct val="0"/>
              </a:spcBef>
            </a:pPr>
            <a:r>
              <a:rPr lang="en-US" sz="3000">
                <a:solidFill>
                  <a:srgbClr val="F9F9F9"/>
                </a:solidFill>
                <a:latin typeface="Josefin Sans"/>
                <a:ea typeface="Josefin Sans"/>
                <a:cs typeface="Josefin Sans"/>
                <a:sym typeface="Josefin Sans"/>
              </a:rPr>
              <a:t>- duyệt các hướng ngẫu nhiên</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184657" y="3708134"/>
            <a:ext cx="8876437" cy="5802971"/>
          </a:xfrm>
          <a:custGeom>
            <a:avLst/>
            <a:gdLst/>
            <a:ahLst/>
            <a:cxnLst/>
            <a:rect l="l" t="t" r="r" b="b"/>
            <a:pathLst>
              <a:path w="8876437" h="5802971">
                <a:moveTo>
                  <a:pt x="0" y="0"/>
                </a:moveTo>
                <a:lnTo>
                  <a:pt x="8876437" y="0"/>
                </a:lnTo>
                <a:lnTo>
                  <a:pt x="8876437" y="5802970"/>
                </a:lnTo>
                <a:lnTo>
                  <a:pt x="0" y="5802970"/>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16878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IDS(Iterative Deepening Search: tìm kiếm lặp sâu)</a:t>
            </a:r>
          </a:p>
          <a:p>
            <a:pPr algn="l">
              <a:lnSpc>
                <a:spcPts val="3360"/>
              </a:lnSpc>
              <a:spcBef>
                <a:spcPct val="0"/>
              </a:spcBef>
            </a:pPr>
            <a:r>
              <a:rPr lang="en-US" sz="3000">
                <a:solidFill>
                  <a:srgbClr val="F9F9F9"/>
                </a:solidFill>
                <a:latin typeface="Josefin Sans"/>
                <a:ea typeface="Josefin Sans"/>
                <a:cs typeface="Josefin Sans"/>
                <a:sym typeface="Josefin Sans"/>
              </a:rPr>
              <a:t>- ở đây sử dụng cấu trúc reached. </a:t>
            </a:r>
          </a:p>
          <a:p>
            <a:pPr algn="l">
              <a:lnSpc>
                <a:spcPts val="3360"/>
              </a:lnSpc>
              <a:spcBef>
                <a:spcPct val="0"/>
              </a:spcBef>
            </a:pPr>
            <a:r>
              <a:rPr lang="en-US" sz="3000">
                <a:solidFill>
                  <a:srgbClr val="F9F9F9"/>
                </a:solidFill>
                <a:latin typeface="Josefin Sans"/>
                <a:ea typeface="Josefin Sans"/>
                <a:cs typeface="Josefin Sans"/>
                <a:sym typeface="Josefin Sans"/>
              </a:rPr>
              <a:t>- duyệt các hướng ngẫu nhiên</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915756" y="5480261"/>
            <a:ext cx="11170023" cy="3605607"/>
          </a:xfrm>
          <a:custGeom>
            <a:avLst/>
            <a:gdLst/>
            <a:ahLst/>
            <a:cxnLst/>
            <a:rect l="l" t="t" r="r" b="b"/>
            <a:pathLst>
              <a:path w="11170023" h="3605607">
                <a:moveTo>
                  <a:pt x="0" y="0"/>
                </a:moveTo>
                <a:lnTo>
                  <a:pt x="11170023" y="0"/>
                </a:lnTo>
                <a:lnTo>
                  <a:pt x="11170023" y="3605607"/>
                </a:lnTo>
                <a:lnTo>
                  <a:pt x="0" y="3605607"/>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33642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*GBFS(Greedy Best-First Search): tìm kiếm tốt nhất trước tham lam</a:t>
            </a:r>
          </a:p>
          <a:p>
            <a:pPr algn="l">
              <a:lnSpc>
                <a:spcPts val="3360"/>
              </a:lnSpc>
              <a:spcBef>
                <a:spcPct val="0"/>
              </a:spcBef>
            </a:pPr>
            <a:r>
              <a:rPr lang="en-US" sz="3000">
                <a:solidFill>
                  <a:srgbClr val="F9F9F9"/>
                </a:solidFill>
                <a:latin typeface="Josefin Sans"/>
                <a:ea typeface="Josefin Sans"/>
                <a:cs typeface="Josefin Sans"/>
                <a:sym typeface="Josefin Sans"/>
              </a:rPr>
              <a:t>- duyệt các nút con theo thứ tự Nam-&gt;Đông-&gt;Bắc-&gt;Tây</a:t>
            </a:r>
          </a:p>
          <a:p>
            <a:pPr algn="l">
              <a:lnSpc>
                <a:spcPts val="3360"/>
              </a:lnSpc>
              <a:spcBef>
                <a:spcPct val="0"/>
              </a:spcBef>
            </a:pPr>
            <a:r>
              <a:rPr lang="en-US" sz="3000">
                <a:solidFill>
                  <a:srgbClr val="F9F9F9"/>
                </a:solidFill>
                <a:latin typeface="Josefin Sans"/>
                <a:ea typeface="Josefin Sans"/>
                <a:cs typeface="Josefin Sans"/>
                <a:sym typeface="Josefin Sans"/>
              </a:rPr>
              <a:t>- GBFS sẽ chọn nút có heuristic(h(n)) nhỏ nhất. Nhưng nếu có nhiều h(n) bằng nhau sẽ thứ tự duyệt sẽ theo lệnh set_order</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463154" y="4154381"/>
            <a:ext cx="8345347" cy="5816454"/>
          </a:xfrm>
          <a:custGeom>
            <a:avLst/>
            <a:gdLst/>
            <a:ahLst/>
            <a:cxnLst/>
            <a:rect l="l" t="t" r="r" b="b"/>
            <a:pathLst>
              <a:path w="8345347" h="5816454">
                <a:moveTo>
                  <a:pt x="0" y="0"/>
                </a:moveTo>
                <a:lnTo>
                  <a:pt x="8345347" y="0"/>
                </a:lnTo>
                <a:lnTo>
                  <a:pt x="8345347" y="5816454"/>
                </a:lnTo>
                <a:lnTo>
                  <a:pt x="0" y="5816454"/>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33642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*GBFS(Greedy Best-First Search): tìm kiếm tốt nhất trước tham lam</a:t>
            </a:r>
          </a:p>
          <a:p>
            <a:pPr algn="l">
              <a:lnSpc>
                <a:spcPts val="3360"/>
              </a:lnSpc>
              <a:spcBef>
                <a:spcPct val="0"/>
              </a:spcBef>
            </a:pPr>
            <a:r>
              <a:rPr lang="en-US" sz="3000">
                <a:solidFill>
                  <a:srgbClr val="F9F9F9"/>
                </a:solidFill>
                <a:latin typeface="Josefin Sans"/>
                <a:ea typeface="Josefin Sans"/>
                <a:cs typeface="Josefin Sans"/>
                <a:sym typeface="Josefin Sans"/>
              </a:rPr>
              <a:t>- duyệt các nút con theo thứ tự Nam-&gt;Đông-&gt;Bắc-&gt;Tây</a:t>
            </a:r>
          </a:p>
          <a:p>
            <a:pPr algn="l">
              <a:lnSpc>
                <a:spcPts val="3360"/>
              </a:lnSpc>
              <a:spcBef>
                <a:spcPct val="0"/>
              </a:spcBef>
            </a:pPr>
            <a:r>
              <a:rPr lang="en-US" sz="3000">
                <a:solidFill>
                  <a:srgbClr val="F9F9F9"/>
                </a:solidFill>
                <a:latin typeface="Josefin Sans"/>
                <a:ea typeface="Josefin Sans"/>
                <a:cs typeface="Josefin Sans"/>
                <a:sym typeface="Josefin Sans"/>
              </a:rPr>
              <a:t>- GBFS sẽ chọn nút có heuristic(h(n)) nhỏ nhất. Nhưng nếu có nhiều h(n) bằng nhau sẽ thứ tự duyệt sẽ theo lệnh set_order</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454186" y="4854994"/>
            <a:ext cx="11192760" cy="3638378"/>
          </a:xfrm>
          <a:custGeom>
            <a:avLst/>
            <a:gdLst/>
            <a:ahLst/>
            <a:cxnLst/>
            <a:rect l="l" t="t" r="r" b="b"/>
            <a:pathLst>
              <a:path w="11192760" h="3638378">
                <a:moveTo>
                  <a:pt x="0" y="0"/>
                </a:moveTo>
                <a:lnTo>
                  <a:pt x="11192760" y="0"/>
                </a:lnTo>
                <a:lnTo>
                  <a:pt x="11192760" y="3638378"/>
                </a:lnTo>
                <a:lnTo>
                  <a:pt x="0" y="3638378"/>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29451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*GBFS(Greedy Best-First Search): tìm kiếm tốt nhất trước tham lam</a:t>
            </a:r>
          </a:p>
          <a:p>
            <a:pPr algn="l">
              <a:lnSpc>
                <a:spcPts val="3360"/>
              </a:lnSpc>
              <a:spcBef>
                <a:spcPct val="0"/>
              </a:spcBef>
            </a:pPr>
            <a:r>
              <a:rPr lang="en-US" sz="3000">
                <a:solidFill>
                  <a:srgbClr val="F9F9F9"/>
                </a:solidFill>
                <a:latin typeface="Josefin Sans"/>
                <a:ea typeface="Josefin Sans"/>
                <a:cs typeface="Josefin Sans"/>
                <a:sym typeface="Josefin Sans"/>
              </a:rPr>
              <a:t>- Tương tự như trên, chỉ khác hướng duyệt là Tây-&gt; Nam-&gt; Đông-&gt; Bắc</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489075" y="3650223"/>
            <a:ext cx="8113425" cy="5860882"/>
          </a:xfrm>
          <a:custGeom>
            <a:avLst/>
            <a:gdLst/>
            <a:ahLst/>
            <a:cxnLst/>
            <a:rect l="l" t="t" r="r" b="b"/>
            <a:pathLst>
              <a:path w="8113425" h="5860882">
                <a:moveTo>
                  <a:pt x="0" y="0"/>
                </a:moveTo>
                <a:lnTo>
                  <a:pt x="8113425" y="0"/>
                </a:lnTo>
                <a:lnTo>
                  <a:pt x="8113425" y="5860881"/>
                </a:lnTo>
                <a:lnTo>
                  <a:pt x="0" y="5860881"/>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29451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*GBFS(Greedy Best-First Search): tìm kiếm tốt nhất trước tham lam</a:t>
            </a:r>
          </a:p>
          <a:p>
            <a:pPr algn="l">
              <a:lnSpc>
                <a:spcPts val="3360"/>
              </a:lnSpc>
              <a:spcBef>
                <a:spcPct val="0"/>
              </a:spcBef>
            </a:pPr>
            <a:r>
              <a:rPr lang="en-US" sz="3000">
                <a:solidFill>
                  <a:srgbClr val="F9F9F9"/>
                </a:solidFill>
                <a:latin typeface="Josefin Sans"/>
                <a:ea typeface="Josefin Sans"/>
                <a:cs typeface="Josefin Sans"/>
                <a:sym typeface="Josefin Sans"/>
              </a:rPr>
              <a:t>- Tương tự như trên, chỉ khác hướng duyệt là Tây-&gt; Nam-&gt; Đông-&gt; Bắc</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115091" y="4312318"/>
            <a:ext cx="11176533" cy="3598227"/>
          </a:xfrm>
          <a:custGeom>
            <a:avLst/>
            <a:gdLst/>
            <a:ahLst/>
            <a:cxnLst/>
            <a:rect l="l" t="t" r="r" b="b"/>
            <a:pathLst>
              <a:path w="11176533" h="3598227">
                <a:moveTo>
                  <a:pt x="0" y="0"/>
                </a:moveTo>
                <a:lnTo>
                  <a:pt x="11176533" y="0"/>
                </a:lnTo>
                <a:lnTo>
                  <a:pt x="11176533" y="3598227"/>
                </a:lnTo>
                <a:lnTo>
                  <a:pt x="0" y="3598227"/>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25260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*GBFS(Greedy Best-First Search): tìm kiếm tốt nhất trước tham lam</a:t>
            </a:r>
          </a:p>
          <a:p>
            <a:pPr algn="l">
              <a:lnSpc>
                <a:spcPts val="3360"/>
              </a:lnSpc>
              <a:spcBef>
                <a:spcPct val="0"/>
              </a:spcBef>
            </a:pPr>
            <a:r>
              <a:rPr lang="en-US" sz="3000">
                <a:solidFill>
                  <a:srgbClr val="F9F9F9"/>
                </a:solidFill>
                <a:latin typeface="Josefin Sans"/>
                <a:ea typeface="Josefin Sans"/>
                <a:cs typeface="Josefin Sans"/>
                <a:sym typeface="Josefin Sans"/>
              </a:rPr>
              <a:t>- Ví dụ này thì duyệt các nút theo thứ tự ngẫu nhiên</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135907" y="3597941"/>
            <a:ext cx="7842939" cy="5913164"/>
          </a:xfrm>
          <a:custGeom>
            <a:avLst/>
            <a:gdLst/>
            <a:ahLst/>
            <a:cxnLst/>
            <a:rect l="l" t="t" r="r" b="b"/>
            <a:pathLst>
              <a:path w="7842939" h="5913164">
                <a:moveTo>
                  <a:pt x="0" y="0"/>
                </a:moveTo>
                <a:lnTo>
                  <a:pt x="7842939" y="0"/>
                </a:lnTo>
                <a:lnTo>
                  <a:pt x="7842939" y="5913163"/>
                </a:lnTo>
                <a:lnTo>
                  <a:pt x="0" y="5913163"/>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25260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*GBFS(Greedy Best-First Search): tìm kiếm tốt nhất trước tham lam</a:t>
            </a:r>
          </a:p>
          <a:p>
            <a:pPr algn="l">
              <a:lnSpc>
                <a:spcPts val="3360"/>
              </a:lnSpc>
              <a:spcBef>
                <a:spcPct val="0"/>
              </a:spcBef>
            </a:pPr>
            <a:r>
              <a:rPr lang="en-US" sz="3000">
                <a:solidFill>
                  <a:srgbClr val="F9F9F9"/>
                </a:solidFill>
                <a:latin typeface="Josefin Sans"/>
                <a:ea typeface="Josefin Sans"/>
                <a:cs typeface="Josefin Sans"/>
                <a:sym typeface="Josefin Sans"/>
              </a:rPr>
              <a:t>- Ví dụ này thì duyệt các nút theo thứ tự ngẫu nhiên</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4154381"/>
            <a:ext cx="11163501" cy="4055433"/>
          </a:xfrm>
          <a:custGeom>
            <a:avLst/>
            <a:gdLst/>
            <a:ahLst/>
            <a:cxnLst/>
            <a:rect l="l" t="t" r="r" b="b"/>
            <a:pathLst>
              <a:path w="11163501" h="4055433">
                <a:moveTo>
                  <a:pt x="0" y="0"/>
                </a:moveTo>
                <a:lnTo>
                  <a:pt x="11163501" y="0"/>
                </a:lnTo>
                <a:lnTo>
                  <a:pt x="11163501" y="4055433"/>
                </a:lnTo>
                <a:lnTo>
                  <a:pt x="0" y="4055433"/>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21069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 </a:t>
            </a:r>
            <a:r>
              <a:rPr lang="en-US" sz="3000" b="1">
                <a:solidFill>
                  <a:srgbClr val="F9F9F9"/>
                </a:solidFill>
                <a:latin typeface="Josefin Sans Bold"/>
                <a:ea typeface="Josefin Sans Bold"/>
                <a:cs typeface="Josefin Sans Bold"/>
                <a:sym typeface="Josefin Sans Bold"/>
              </a:rPr>
              <a:t>A* Search</a:t>
            </a:r>
          </a:p>
          <a:p>
            <a:pPr algn="l">
              <a:lnSpc>
                <a:spcPts val="3360"/>
              </a:lnSpc>
              <a:spcBef>
                <a:spcPct val="0"/>
              </a:spcBef>
            </a:pPr>
            <a:r>
              <a:rPr lang="en-US" sz="3000">
                <a:solidFill>
                  <a:srgbClr val="F9F9F9"/>
                </a:solidFill>
                <a:latin typeface="Josefin Sans"/>
                <a:ea typeface="Josefin Sans"/>
                <a:cs typeface="Josefin Sans"/>
                <a:sym typeface="Josefin Sans"/>
              </a:rPr>
              <a:t>- thiết lập các hướng duyệt khác nhau sẽ có thể cho ra kết quả khác nhau</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866507" y="3473605"/>
            <a:ext cx="6668731" cy="6176054"/>
          </a:xfrm>
          <a:custGeom>
            <a:avLst/>
            <a:gdLst/>
            <a:ahLst/>
            <a:cxnLst/>
            <a:rect l="l" t="t" r="r" b="b"/>
            <a:pathLst>
              <a:path w="6668731" h="6176054">
                <a:moveTo>
                  <a:pt x="0" y="0"/>
                </a:moveTo>
                <a:lnTo>
                  <a:pt x="6668731" y="0"/>
                </a:lnTo>
                <a:lnTo>
                  <a:pt x="6668731" y="6176055"/>
                </a:lnTo>
                <a:lnTo>
                  <a:pt x="0" y="6176055"/>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21069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 </a:t>
            </a:r>
            <a:r>
              <a:rPr lang="en-US" sz="3000" b="1">
                <a:solidFill>
                  <a:srgbClr val="F9F9F9"/>
                </a:solidFill>
                <a:latin typeface="Josefin Sans Bold"/>
                <a:ea typeface="Josefin Sans Bold"/>
                <a:cs typeface="Josefin Sans Bold"/>
                <a:sym typeface="Josefin Sans Bold"/>
              </a:rPr>
              <a:t>A* Search</a:t>
            </a:r>
          </a:p>
          <a:p>
            <a:pPr algn="l">
              <a:lnSpc>
                <a:spcPts val="3360"/>
              </a:lnSpc>
              <a:spcBef>
                <a:spcPct val="0"/>
              </a:spcBef>
            </a:pPr>
            <a:r>
              <a:rPr lang="en-US" sz="3000">
                <a:solidFill>
                  <a:srgbClr val="F9F9F9"/>
                </a:solidFill>
                <a:latin typeface="Josefin Sans"/>
                <a:ea typeface="Josefin Sans"/>
                <a:cs typeface="Josefin Sans"/>
                <a:sym typeface="Josefin Sans"/>
              </a:rPr>
              <a:t>- thiết lập các hướng duyệt khác nhau sẽ có thể cho ra kết quả khác nhau</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2217674"/>
            <a:ext cx="14065354" cy="6770624"/>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Giải thích code.</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Cell thứ 6 thực hiện tạo 2 hàm: </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run_episode_test: tương tự với hàm run_episode ở cell 2 đã nói ở trên thì hàm này cũng thực hiện chạy LunarLander với một agent nhưng khác một chỗ là sẽ không hiện thị giao diện để test nhanh – reder_mode=None.</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Hàm run_episodes: đầu vào là agent_function và n=1000 số lần chạy. Hàm này sẽ trả về danh sách rewards của agent_function với n lần chạy thông qua hàm run_episode_test.</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Sau đó sẽ chạy run_episodes và in ra list reward, cùng với đó là reward trung bình và tỉ lệ thành công trên list reward.</a:t>
            </a: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 Lunar_lander.</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938266" y="3789230"/>
            <a:ext cx="11170023" cy="3664474"/>
          </a:xfrm>
          <a:custGeom>
            <a:avLst/>
            <a:gdLst/>
            <a:ahLst/>
            <a:cxnLst/>
            <a:rect l="l" t="t" r="r" b="b"/>
            <a:pathLst>
              <a:path w="11170023" h="3664474">
                <a:moveTo>
                  <a:pt x="0" y="0"/>
                </a:moveTo>
                <a:lnTo>
                  <a:pt x="11170023" y="0"/>
                </a:lnTo>
                <a:lnTo>
                  <a:pt x="11170023" y="3664474"/>
                </a:lnTo>
                <a:lnTo>
                  <a:pt x="0" y="3664474"/>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21069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 </a:t>
            </a:r>
            <a:r>
              <a:rPr lang="en-US" sz="3000" b="1">
                <a:solidFill>
                  <a:srgbClr val="F9F9F9"/>
                </a:solidFill>
                <a:latin typeface="Josefin Sans Bold"/>
                <a:ea typeface="Josefin Sans Bold"/>
                <a:cs typeface="Josefin Sans Bold"/>
                <a:sym typeface="Josefin Sans Bold"/>
              </a:rPr>
              <a:t>A* Search</a:t>
            </a:r>
          </a:p>
          <a:p>
            <a:pPr algn="l">
              <a:lnSpc>
                <a:spcPts val="3360"/>
              </a:lnSpc>
              <a:spcBef>
                <a:spcPct val="0"/>
              </a:spcBef>
            </a:pPr>
            <a:r>
              <a:rPr lang="en-US" sz="3000">
                <a:solidFill>
                  <a:srgbClr val="F9F9F9"/>
                </a:solidFill>
                <a:latin typeface="Josefin Sans"/>
                <a:ea typeface="Josefin Sans"/>
                <a:cs typeface="Josefin Sans"/>
                <a:sym typeface="Josefin Sans"/>
              </a:rPr>
              <a:t>- thiết lập các hướng duyệt khác nhau sẽ có thể cho ra kết quả khác nhau</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72945" y="3485015"/>
            <a:ext cx="11301259" cy="2641669"/>
          </a:xfrm>
          <a:custGeom>
            <a:avLst/>
            <a:gdLst/>
            <a:ahLst/>
            <a:cxnLst/>
            <a:rect l="l" t="t" r="r" b="b"/>
            <a:pathLst>
              <a:path w="11301259" h="2641669">
                <a:moveTo>
                  <a:pt x="0" y="0"/>
                </a:moveTo>
                <a:lnTo>
                  <a:pt x="11301259" y="0"/>
                </a:lnTo>
                <a:lnTo>
                  <a:pt x="11301259" y="2641669"/>
                </a:lnTo>
                <a:lnTo>
                  <a:pt x="0" y="2641669"/>
                </a:lnTo>
                <a:lnTo>
                  <a:pt x="0" y="0"/>
                </a:lnTo>
                <a:close/>
              </a:path>
            </a:pathLst>
          </a:custGeom>
          <a:blipFill>
            <a:blip r:embed="rId6"/>
            <a:stretch>
              <a:fillRect/>
            </a:stretch>
          </a:blipFill>
        </p:spPr>
      </p:sp>
      <p:sp>
        <p:nvSpPr>
          <p:cNvPr id="5" name="Freeform 5"/>
          <p:cNvSpPr/>
          <p:nvPr/>
        </p:nvSpPr>
        <p:spPr>
          <a:xfrm>
            <a:off x="3135907" y="6396805"/>
            <a:ext cx="6419039" cy="3434186"/>
          </a:xfrm>
          <a:custGeom>
            <a:avLst/>
            <a:gdLst/>
            <a:ahLst/>
            <a:cxnLst/>
            <a:rect l="l" t="t" r="r" b="b"/>
            <a:pathLst>
              <a:path w="6419039" h="3434186">
                <a:moveTo>
                  <a:pt x="0" y="0"/>
                </a:moveTo>
                <a:lnTo>
                  <a:pt x="6419039" y="0"/>
                </a:lnTo>
                <a:lnTo>
                  <a:pt x="6419039" y="3434186"/>
                </a:lnTo>
                <a:lnTo>
                  <a:pt x="0" y="3434186"/>
                </a:lnTo>
                <a:lnTo>
                  <a:pt x="0" y="0"/>
                </a:lnTo>
                <a:close/>
              </a:path>
            </a:pathLst>
          </a:custGeom>
          <a:blipFill>
            <a:blip r:embed="rId7"/>
            <a:stretch>
              <a:fillRect/>
            </a:stretch>
          </a:blipFill>
        </p:spPr>
      </p:sp>
      <p:sp>
        <p:nvSpPr>
          <p:cNvPr id="6" name="TextBox 6"/>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8"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672945" y="2116031"/>
            <a:ext cx="10218048" cy="21069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 </a:t>
            </a:r>
            <a:r>
              <a:rPr lang="en-US" sz="3000" b="1">
                <a:solidFill>
                  <a:srgbClr val="F9F9F9"/>
                </a:solidFill>
                <a:latin typeface="Josefin Sans Bold"/>
                <a:ea typeface="Josefin Sans Bold"/>
                <a:cs typeface="Josefin Sans Bold"/>
                <a:sym typeface="Josefin Sans Bold"/>
              </a:rPr>
              <a:t>A* Search</a:t>
            </a:r>
          </a:p>
          <a:p>
            <a:pPr algn="l">
              <a:lnSpc>
                <a:spcPts val="3360"/>
              </a:lnSpc>
              <a:spcBef>
                <a:spcPct val="0"/>
              </a:spcBef>
            </a:pPr>
            <a:r>
              <a:rPr lang="en-US" sz="3000">
                <a:solidFill>
                  <a:srgbClr val="F9F9F9"/>
                </a:solidFill>
                <a:latin typeface="Josefin Sans"/>
                <a:ea typeface="Josefin Sans"/>
                <a:cs typeface="Josefin Sans"/>
                <a:sym typeface="Josefin Sans"/>
              </a:rPr>
              <a:t>- thiết lập các hướng duyệt khác nhau sẽ có thể cho ra kết quả khác nhau</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02867" y="3595261"/>
            <a:ext cx="9388126" cy="3096478"/>
          </a:xfrm>
          <a:custGeom>
            <a:avLst/>
            <a:gdLst/>
            <a:ahLst/>
            <a:cxnLst/>
            <a:rect l="l" t="t" r="r" b="b"/>
            <a:pathLst>
              <a:path w="9388126" h="3096478">
                <a:moveTo>
                  <a:pt x="0" y="0"/>
                </a:moveTo>
                <a:lnTo>
                  <a:pt x="9388126" y="0"/>
                </a:lnTo>
                <a:lnTo>
                  <a:pt x="9388126" y="3096478"/>
                </a:lnTo>
                <a:lnTo>
                  <a:pt x="0" y="3096478"/>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21069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 </a:t>
            </a:r>
            <a:r>
              <a:rPr lang="en-US" sz="3000" b="1">
                <a:solidFill>
                  <a:srgbClr val="F9F9F9"/>
                </a:solidFill>
                <a:latin typeface="Josefin Sans Bold"/>
                <a:ea typeface="Josefin Sans Bold"/>
                <a:cs typeface="Josefin Sans Bold"/>
                <a:sym typeface="Josefin Sans Bold"/>
              </a:rPr>
              <a:t>A* Search</a:t>
            </a:r>
          </a:p>
          <a:p>
            <a:pPr algn="l">
              <a:lnSpc>
                <a:spcPts val="3360"/>
              </a:lnSpc>
              <a:spcBef>
                <a:spcPct val="0"/>
              </a:spcBef>
            </a:pPr>
            <a:r>
              <a:rPr lang="en-US" sz="3000">
                <a:solidFill>
                  <a:srgbClr val="F9F9F9"/>
                </a:solidFill>
                <a:latin typeface="Josefin Sans"/>
                <a:ea typeface="Josefin Sans"/>
                <a:cs typeface="Josefin Sans"/>
                <a:sym typeface="Josefin Sans"/>
              </a:rPr>
              <a:t>- thiết lập các hướng duyệt khác nhau sẽ có thể cho ra kết quả khác nhau</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40805" y="3706155"/>
            <a:ext cx="8882329" cy="1976318"/>
          </a:xfrm>
          <a:custGeom>
            <a:avLst/>
            <a:gdLst/>
            <a:ahLst/>
            <a:cxnLst/>
            <a:rect l="l" t="t" r="r" b="b"/>
            <a:pathLst>
              <a:path w="8882329" h="1976318">
                <a:moveTo>
                  <a:pt x="0" y="0"/>
                </a:moveTo>
                <a:lnTo>
                  <a:pt x="8882329" y="0"/>
                </a:lnTo>
                <a:lnTo>
                  <a:pt x="8882329" y="1976318"/>
                </a:lnTo>
                <a:lnTo>
                  <a:pt x="0" y="1976318"/>
                </a:lnTo>
                <a:lnTo>
                  <a:pt x="0" y="0"/>
                </a:lnTo>
                <a:close/>
              </a:path>
            </a:pathLst>
          </a:custGeom>
          <a:blipFill>
            <a:blip r:embed="rId6"/>
            <a:stretch>
              <a:fillRect/>
            </a:stretch>
          </a:blipFill>
        </p:spPr>
      </p:sp>
      <p:sp>
        <p:nvSpPr>
          <p:cNvPr id="5" name="Freeform 5"/>
          <p:cNvSpPr/>
          <p:nvPr/>
        </p:nvSpPr>
        <p:spPr>
          <a:xfrm>
            <a:off x="2074755" y="5682473"/>
            <a:ext cx="7965262" cy="4211632"/>
          </a:xfrm>
          <a:custGeom>
            <a:avLst/>
            <a:gdLst/>
            <a:ahLst/>
            <a:cxnLst/>
            <a:rect l="l" t="t" r="r" b="b"/>
            <a:pathLst>
              <a:path w="7965262" h="4211632">
                <a:moveTo>
                  <a:pt x="0" y="0"/>
                </a:moveTo>
                <a:lnTo>
                  <a:pt x="7965263" y="0"/>
                </a:lnTo>
                <a:lnTo>
                  <a:pt x="7965263" y="4211632"/>
                </a:lnTo>
                <a:lnTo>
                  <a:pt x="0" y="4211632"/>
                </a:lnTo>
                <a:lnTo>
                  <a:pt x="0" y="0"/>
                </a:lnTo>
                <a:close/>
              </a:path>
            </a:pathLst>
          </a:custGeom>
          <a:blipFill>
            <a:blip r:embed="rId7"/>
            <a:stretch>
              <a:fillRect/>
            </a:stretch>
          </a:blipFill>
        </p:spPr>
      </p:sp>
      <p:sp>
        <p:nvSpPr>
          <p:cNvPr id="6" name="TextBox 6"/>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8"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672945" y="2116031"/>
            <a:ext cx="10218048" cy="21069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 </a:t>
            </a:r>
            <a:r>
              <a:rPr lang="en-US" sz="3000" b="1">
                <a:solidFill>
                  <a:srgbClr val="F9F9F9"/>
                </a:solidFill>
                <a:latin typeface="Josefin Sans Bold"/>
                <a:ea typeface="Josefin Sans Bold"/>
                <a:cs typeface="Josefin Sans Bold"/>
                <a:sym typeface="Josefin Sans Bold"/>
              </a:rPr>
              <a:t>A* Search</a:t>
            </a:r>
          </a:p>
          <a:p>
            <a:pPr algn="l">
              <a:lnSpc>
                <a:spcPts val="3360"/>
              </a:lnSpc>
              <a:spcBef>
                <a:spcPct val="0"/>
              </a:spcBef>
            </a:pPr>
            <a:r>
              <a:rPr lang="en-US" sz="3000">
                <a:solidFill>
                  <a:srgbClr val="F9F9F9"/>
                </a:solidFill>
                <a:latin typeface="Josefin Sans"/>
                <a:ea typeface="Josefin Sans"/>
                <a:cs typeface="Josefin Sans"/>
                <a:sym typeface="Josefin Sans"/>
              </a:rPr>
              <a:t>- thiết lập các hướng duyệt khác nhau sẽ có thể cho ra kết quả khác nhau</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3803861"/>
            <a:ext cx="11301259" cy="1963594"/>
          </a:xfrm>
          <a:custGeom>
            <a:avLst/>
            <a:gdLst/>
            <a:ahLst/>
            <a:cxnLst/>
            <a:rect l="l" t="t" r="r" b="b"/>
            <a:pathLst>
              <a:path w="11301259" h="1963594">
                <a:moveTo>
                  <a:pt x="0" y="0"/>
                </a:moveTo>
                <a:lnTo>
                  <a:pt x="11301259" y="0"/>
                </a:lnTo>
                <a:lnTo>
                  <a:pt x="11301259" y="1963593"/>
                </a:lnTo>
                <a:lnTo>
                  <a:pt x="0" y="1963593"/>
                </a:lnTo>
                <a:lnTo>
                  <a:pt x="0" y="0"/>
                </a:lnTo>
                <a:close/>
              </a:path>
            </a:pathLst>
          </a:custGeom>
          <a:blipFill>
            <a:blip r:embed="rId6"/>
            <a:stretch>
              <a:fillRect/>
            </a:stretch>
          </a:blipFill>
        </p:spPr>
      </p:sp>
      <p:sp>
        <p:nvSpPr>
          <p:cNvPr id="5" name="Freeform 5"/>
          <p:cNvSpPr/>
          <p:nvPr/>
        </p:nvSpPr>
        <p:spPr>
          <a:xfrm>
            <a:off x="1028700" y="6111680"/>
            <a:ext cx="11301259" cy="1342025"/>
          </a:xfrm>
          <a:custGeom>
            <a:avLst/>
            <a:gdLst/>
            <a:ahLst/>
            <a:cxnLst/>
            <a:rect l="l" t="t" r="r" b="b"/>
            <a:pathLst>
              <a:path w="11301259" h="1342025">
                <a:moveTo>
                  <a:pt x="0" y="0"/>
                </a:moveTo>
                <a:lnTo>
                  <a:pt x="11301259" y="0"/>
                </a:lnTo>
                <a:lnTo>
                  <a:pt x="11301259" y="1342024"/>
                </a:lnTo>
                <a:lnTo>
                  <a:pt x="0" y="1342024"/>
                </a:lnTo>
                <a:lnTo>
                  <a:pt x="0" y="0"/>
                </a:lnTo>
                <a:close/>
              </a:path>
            </a:pathLst>
          </a:custGeom>
          <a:blipFill>
            <a:blip r:embed="rId7"/>
            <a:stretch>
              <a:fillRect/>
            </a:stretch>
          </a:blipFill>
        </p:spPr>
      </p:sp>
      <p:sp>
        <p:nvSpPr>
          <p:cNvPr id="6" name="Freeform 6"/>
          <p:cNvSpPr/>
          <p:nvPr/>
        </p:nvSpPr>
        <p:spPr>
          <a:xfrm>
            <a:off x="1242367" y="7803263"/>
            <a:ext cx="11301259" cy="1455037"/>
          </a:xfrm>
          <a:custGeom>
            <a:avLst/>
            <a:gdLst/>
            <a:ahLst/>
            <a:cxnLst/>
            <a:rect l="l" t="t" r="r" b="b"/>
            <a:pathLst>
              <a:path w="11301259" h="1455037">
                <a:moveTo>
                  <a:pt x="0" y="0"/>
                </a:moveTo>
                <a:lnTo>
                  <a:pt x="11301259" y="0"/>
                </a:lnTo>
                <a:lnTo>
                  <a:pt x="11301259" y="1455037"/>
                </a:lnTo>
                <a:lnTo>
                  <a:pt x="0" y="1455037"/>
                </a:lnTo>
                <a:lnTo>
                  <a:pt x="0" y="0"/>
                </a:lnTo>
                <a:close/>
              </a:path>
            </a:pathLst>
          </a:custGeom>
          <a:blipFill>
            <a:blip r:embed="rId8"/>
            <a:stretch>
              <a:fillRect/>
            </a:stretch>
          </a:blipFill>
        </p:spPr>
      </p:sp>
      <p:sp>
        <p:nvSpPr>
          <p:cNvPr id="7" name="TextBox 7"/>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9"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8" name="TextBox 8"/>
          <p:cNvSpPr txBox="1"/>
          <p:nvPr/>
        </p:nvSpPr>
        <p:spPr>
          <a:xfrm>
            <a:off x="672945" y="2116031"/>
            <a:ext cx="10218048" cy="16878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 </a:t>
            </a:r>
            <a:r>
              <a:rPr lang="en-US" sz="3000" b="1">
                <a:solidFill>
                  <a:srgbClr val="F9F9F9"/>
                </a:solidFill>
                <a:latin typeface="Josefin Sans Bold"/>
                <a:ea typeface="Josefin Sans Bold"/>
                <a:cs typeface="Josefin Sans Bold"/>
                <a:sym typeface="Josefin Sans Bold"/>
              </a:rPr>
              <a:t>Weighted A* Search(Trọng số của A*)</a:t>
            </a:r>
          </a:p>
          <a:p>
            <a:pPr algn="l">
              <a:lnSpc>
                <a:spcPts val="3360"/>
              </a:lnSpc>
              <a:spcBef>
                <a:spcPct val="0"/>
              </a:spcBef>
            </a:pPr>
            <a:r>
              <a:rPr lang="en-US" sz="3000">
                <a:solidFill>
                  <a:srgbClr val="F9F9F9"/>
                </a:solidFill>
                <a:latin typeface="Josefin Sans"/>
                <a:ea typeface="Josefin Sans"/>
                <a:cs typeface="Josefin Sans"/>
                <a:sym typeface="Josefin Sans"/>
              </a:rPr>
              <a:t>- W&gt;1: thuật toán có xu hướng giống với GBFS (Greedy Best-First Search) và không còn đảm bảo tính tối ưu.</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72945" y="3815602"/>
            <a:ext cx="11301259" cy="1327898"/>
          </a:xfrm>
          <a:custGeom>
            <a:avLst/>
            <a:gdLst/>
            <a:ahLst/>
            <a:cxnLst/>
            <a:rect l="l" t="t" r="r" b="b"/>
            <a:pathLst>
              <a:path w="11301259" h="1327898">
                <a:moveTo>
                  <a:pt x="0" y="0"/>
                </a:moveTo>
                <a:lnTo>
                  <a:pt x="11301259" y="0"/>
                </a:lnTo>
                <a:lnTo>
                  <a:pt x="11301259" y="1327898"/>
                </a:lnTo>
                <a:lnTo>
                  <a:pt x="0" y="1327898"/>
                </a:lnTo>
                <a:lnTo>
                  <a:pt x="0" y="0"/>
                </a:lnTo>
                <a:close/>
              </a:path>
            </a:pathLst>
          </a:custGeom>
          <a:blipFill>
            <a:blip r:embed="rId6"/>
            <a:stretch>
              <a:fillRect/>
            </a:stretch>
          </a:blipFill>
        </p:spPr>
      </p:sp>
      <p:sp>
        <p:nvSpPr>
          <p:cNvPr id="5" name="Freeform 5"/>
          <p:cNvSpPr/>
          <p:nvPr/>
        </p:nvSpPr>
        <p:spPr>
          <a:xfrm>
            <a:off x="672945" y="5433356"/>
            <a:ext cx="11301259" cy="1356151"/>
          </a:xfrm>
          <a:custGeom>
            <a:avLst/>
            <a:gdLst/>
            <a:ahLst/>
            <a:cxnLst/>
            <a:rect l="l" t="t" r="r" b="b"/>
            <a:pathLst>
              <a:path w="11301259" h="1356151">
                <a:moveTo>
                  <a:pt x="0" y="0"/>
                </a:moveTo>
                <a:lnTo>
                  <a:pt x="11301259" y="0"/>
                </a:lnTo>
                <a:lnTo>
                  <a:pt x="11301259" y="1356151"/>
                </a:lnTo>
                <a:lnTo>
                  <a:pt x="0" y="1356151"/>
                </a:lnTo>
                <a:lnTo>
                  <a:pt x="0" y="0"/>
                </a:lnTo>
                <a:close/>
              </a:path>
            </a:pathLst>
          </a:custGeom>
          <a:blipFill>
            <a:blip r:embed="rId7"/>
            <a:stretch>
              <a:fillRect/>
            </a:stretch>
          </a:blipFill>
        </p:spPr>
      </p:sp>
      <p:sp>
        <p:nvSpPr>
          <p:cNvPr id="6" name="TextBox 6"/>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8"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672945" y="2116031"/>
            <a:ext cx="10218048" cy="21069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 </a:t>
            </a:r>
            <a:r>
              <a:rPr lang="en-US" sz="3000" b="1">
                <a:solidFill>
                  <a:srgbClr val="F9F9F9"/>
                </a:solidFill>
                <a:latin typeface="Josefin Sans Bold"/>
                <a:ea typeface="Josefin Sans Bold"/>
                <a:cs typeface="Josefin Sans Bold"/>
                <a:sym typeface="Josefin Sans Bold"/>
              </a:rPr>
              <a:t>Weighted A* Search(Trọng số của A*)</a:t>
            </a:r>
          </a:p>
          <a:p>
            <a:pPr algn="l">
              <a:lnSpc>
                <a:spcPts val="3360"/>
              </a:lnSpc>
              <a:spcBef>
                <a:spcPct val="0"/>
              </a:spcBef>
            </a:pPr>
            <a:r>
              <a:rPr lang="en-US" sz="3000">
                <a:solidFill>
                  <a:srgbClr val="F9F9F9"/>
                </a:solidFill>
                <a:latin typeface="Josefin Sans"/>
                <a:ea typeface="Josefin Sans"/>
                <a:cs typeface="Josefin Sans"/>
                <a:sym typeface="Josefin Sans"/>
              </a:rPr>
              <a:t>- - W&lt;1: sẽ có xu hướng giống với Uniform-Cost Search / BFS, và trong trường hợp này tính tối ưu được đảm bảo.</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
        <p:nvSpPr>
          <p:cNvPr id="8" name="TextBox 8"/>
          <p:cNvSpPr txBox="1"/>
          <p:nvPr/>
        </p:nvSpPr>
        <p:spPr>
          <a:xfrm>
            <a:off x="1500646" y="7151370"/>
            <a:ext cx="10218048" cy="8496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-&gt; kết quả đường đi gần như tương tự nhau</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3008" y="5278536"/>
            <a:ext cx="11000137" cy="4350337"/>
          </a:xfrm>
          <a:custGeom>
            <a:avLst/>
            <a:gdLst/>
            <a:ahLst/>
            <a:cxnLst/>
            <a:rect l="l" t="t" r="r" b="b"/>
            <a:pathLst>
              <a:path w="11000137" h="4350337">
                <a:moveTo>
                  <a:pt x="0" y="0"/>
                </a:moveTo>
                <a:lnTo>
                  <a:pt x="11000137" y="0"/>
                </a:lnTo>
                <a:lnTo>
                  <a:pt x="11000137" y="4350337"/>
                </a:lnTo>
                <a:lnTo>
                  <a:pt x="0" y="4350337"/>
                </a:lnTo>
                <a:lnTo>
                  <a:pt x="0" y="0"/>
                </a:lnTo>
                <a:close/>
              </a:path>
            </a:pathLst>
          </a:custGeom>
          <a:blipFill>
            <a:blip r:embed="rId6"/>
            <a:stretch>
              <a:fillRect/>
            </a:stretch>
          </a:blipFill>
        </p:spPr>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2116031"/>
            <a:ext cx="10218048" cy="21069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 </a:t>
            </a:r>
            <a:r>
              <a:rPr lang="en-US" sz="3000" b="1">
                <a:solidFill>
                  <a:srgbClr val="F9F9F9"/>
                </a:solidFill>
                <a:latin typeface="Josefin Sans Bold"/>
                <a:ea typeface="Josefin Sans Bold"/>
                <a:cs typeface="Josefin Sans Bold"/>
                <a:sym typeface="Josefin Sans Bold"/>
              </a:rPr>
              <a:t>Khởi tạo mê cung</a:t>
            </a:r>
          </a:p>
          <a:p>
            <a:pPr algn="l">
              <a:lnSpc>
                <a:spcPts val="3360"/>
              </a:lnSpc>
              <a:spcBef>
                <a:spcPct val="0"/>
              </a:spcBef>
            </a:pPr>
            <a:r>
              <a:rPr lang="en-US" sz="3000" b="1">
                <a:solidFill>
                  <a:srgbClr val="F9F9F9"/>
                </a:solidFill>
                <a:latin typeface="Josefin Sans Bold"/>
                <a:ea typeface="Josefin Sans Bold"/>
                <a:cs typeface="Josefin Sans Bold"/>
                <a:sym typeface="Josefin Sans Bold"/>
              </a:rPr>
              <a:t>-</a:t>
            </a:r>
            <a:r>
              <a:rPr lang="en-US" sz="3000">
                <a:solidFill>
                  <a:srgbClr val="F9F9F9"/>
                </a:solidFill>
                <a:latin typeface="Josefin Sans"/>
                <a:ea typeface="Josefin Sans"/>
                <a:cs typeface="Josefin Sans"/>
                <a:sym typeface="Josefin Sans"/>
              </a:rPr>
              <a:t> Ban đầu tạo 1 mê cung có kích thươc là 10x10</a:t>
            </a:r>
          </a:p>
          <a:p>
            <a:pPr algn="l">
              <a:lnSpc>
                <a:spcPts val="3360"/>
              </a:lnSpc>
              <a:spcBef>
                <a:spcPct val="0"/>
              </a:spcBef>
            </a:pPr>
            <a:r>
              <a:rPr lang="en-US" sz="3000">
                <a:solidFill>
                  <a:srgbClr val="F9F9F9"/>
                </a:solidFill>
                <a:latin typeface="Josefin Sans"/>
                <a:ea typeface="Josefin Sans"/>
                <a:cs typeface="Josefin Sans"/>
                <a:sym typeface="Josefin Sans"/>
              </a:rPr>
              <a:t>- Kế tiếp đặt điểm bắt đầu ở ô (2,2) và đích ở ô (9,9) (start &lt;- cbind(2,2) và goal &lt;- cbind(9,9))</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734598" y="3368250"/>
            <a:ext cx="10094743" cy="624195"/>
          </a:xfrm>
          <a:custGeom>
            <a:avLst/>
            <a:gdLst/>
            <a:ahLst/>
            <a:cxnLst/>
            <a:rect l="l" t="t" r="r" b="b"/>
            <a:pathLst>
              <a:path w="10094743" h="624195">
                <a:moveTo>
                  <a:pt x="0" y="0"/>
                </a:moveTo>
                <a:lnTo>
                  <a:pt x="10094743" y="0"/>
                </a:lnTo>
                <a:lnTo>
                  <a:pt x="10094743" y="624195"/>
                </a:lnTo>
                <a:lnTo>
                  <a:pt x="0" y="624195"/>
                </a:lnTo>
                <a:lnTo>
                  <a:pt x="0" y="0"/>
                </a:lnTo>
                <a:close/>
              </a:path>
            </a:pathLst>
          </a:custGeom>
          <a:blipFill>
            <a:blip r:embed="rId6"/>
            <a:stretch>
              <a:fillRect/>
            </a:stretch>
          </a:blipFill>
        </p:spPr>
      </p:sp>
      <p:sp>
        <p:nvSpPr>
          <p:cNvPr id="5" name="Freeform 5"/>
          <p:cNvSpPr/>
          <p:nvPr/>
        </p:nvSpPr>
        <p:spPr>
          <a:xfrm>
            <a:off x="3695682" y="5143500"/>
            <a:ext cx="10896637" cy="4950095"/>
          </a:xfrm>
          <a:custGeom>
            <a:avLst/>
            <a:gdLst/>
            <a:ahLst/>
            <a:cxnLst/>
            <a:rect l="l" t="t" r="r" b="b"/>
            <a:pathLst>
              <a:path w="10896637" h="4950095">
                <a:moveTo>
                  <a:pt x="0" y="0"/>
                </a:moveTo>
                <a:lnTo>
                  <a:pt x="10896636" y="0"/>
                </a:lnTo>
                <a:lnTo>
                  <a:pt x="10896636" y="4950095"/>
                </a:lnTo>
                <a:lnTo>
                  <a:pt x="0" y="4950095"/>
                </a:lnTo>
                <a:lnTo>
                  <a:pt x="0" y="0"/>
                </a:lnTo>
                <a:close/>
              </a:path>
            </a:pathLst>
          </a:custGeom>
          <a:blipFill>
            <a:blip r:embed="rId7"/>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672945" y="1852408"/>
            <a:ext cx="10218048" cy="12687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Tạo ra 1 ma trận rỗng chứa khoảng trắng “ ” để biểu diễn ô trống</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
        <p:nvSpPr>
          <p:cNvPr id="8" name="TextBox 8"/>
          <p:cNvSpPr txBox="1"/>
          <p:nvPr/>
        </p:nvSpPr>
        <p:spPr>
          <a:xfrm>
            <a:off x="734598" y="4245293"/>
            <a:ext cx="10218048" cy="1687830"/>
          </a:xfrm>
          <a:prstGeom prst="rect">
            <a:avLst/>
          </a:prstGeom>
        </p:spPr>
        <p:txBody>
          <a:bodyPr lIns="0" tIns="0" rIns="0" bIns="0" rtlCol="0" anchor="t">
            <a:spAutoFit/>
          </a:bodyPr>
          <a:lstStyle/>
          <a:p>
            <a:pPr algn="l">
              <a:lnSpc>
                <a:spcPts val="3360"/>
              </a:lnSpc>
              <a:spcBef>
                <a:spcPct val="0"/>
              </a:spcBef>
            </a:pPr>
            <a:r>
              <a:rPr lang="en-US" sz="3000">
                <a:solidFill>
                  <a:srgbClr val="F9F9F9"/>
                </a:solidFill>
                <a:latin typeface="Josefin Sans"/>
                <a:ea typeface="Josefin Sans"/>
                <a:cs typeface="Josefin Sans"/>
                <a:sym typeface="Josefin Sans"/>
              </a:rPr>
              <a:t>- maze[start] &lt;- "S" và maze[goal] &lt;- "G": đánh dấu vị trí S và G trong mê cung.</a:t>
            </a:r>
          </a:p>
          <a:p>
            <a:pPr algn="l">
              <a:lnSpc>
                <a:spcPts val="3360"/>
              </a:lnSpc>
              <a:spcBef>
                <a:spcPct val="0"/>
              </a:spcBef>
            </a:pPr>
            <a:r>
              <a:rPr lang="en-US" sz="3000">
                <a:solidFill>
                  <a:srgbClr val="F9F9F9"/>
                </a:solidFill>
                <a:latin typeface="Josefin Sans"/>
                <a:ea typeface="Josefin Sans"/>
                <a:cs typeface="Josefin Sans"/>
                <a:sym typeface="Josefin Sans"/>
              </a:rPr>
              <a:t> Mê cung in ra:</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72945" y="5583917"/>
            <a:ext cx="11301259" cy="3927187"/>
          </a:xfrm>
          <a:custGeom>
            <a:avLst/>
            <a:gdLst/>
            <a:ahLst/>
            <a:cxnLst/>
            <a:rect l="l" t="t" r="r" b="b"/>
            <a:pathLst>
              <a:path w="11301259" h="3927187">
                <a:moveTo>
                  <a:pt x="0" y="0"/>
                </a:moveTo>
                <a:lnTo>
                  <a:pt x="11301259" y="0"/>
                </a:lnTo>
                <a:lnTo>
                  <a:pt x="11301259" y="3927187"/>
                </a:lnTo>
                <a:lnTo>
                  <a:pt x="0" y="3927187"/>
                </a:lnTo>
                <a:lnTo>
                  <a:pt x="0" y="0"/>
                </a:lnTo>
                <a:close/>
              </a:path>
            </a:pathLst>
          </a:custGeom>
          <a:blipFill>
            <a:blip r:embed="rId6"/>
            <a:stretch>
              <a:fillRect/>
            </a:stretch>
          </a:blipFill>
        </p:spPr>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1852408"/>
            <a:ext cx="10218048" cy="42024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Hàm vẽ mê cung</a:t>
            </a:r>
          </a:p>
          <a:p>
            <a:pPr algn="l">
              <a:lnSpc>
                <a:spcPts val="3360"/>
              </a:lnSpc>
              <a:spcBef>
                <a:spcPct val="0"/>
              </a:spcBef>
            </a:pPr>
            <a:r>
              <a:rPr lang="en-US" sz="3000" b="1">
                <a:solidFill>
                  <a:srgbClr val="F9F9F9"/>
                </a:solidFill>
                <a:latin typeface="Josefin Sans Bold"/>
                <a:ea typeface="Josefin Sans Bold"/>
                <a:cs typeface="Josefin Sans Bold"/>
                <a:sym typeface="Josefin Sans Bold"/>
              </a:rPr>
              <a:t>-</a:t>
            </a:r>
            <a:r>
              <a:rPr lang="en-US" sz="3000">
                <a:solidFill>
                  <a:srgbClr val="F9F9F9"/>
                </a:solidFill>
                <a:latin typeface="Josefin Sans"/>
                <a:ea typeface="Josefin Sans"/>
                <a:cs typeface="Josefin Sans"/>
                <a:sym typeface="Josefin Sans"/>
              </a:rPr>
              <a:t> x[, n:1]: đảo ngược thứ tự dòng(từ dưới lên trên) để hiển thị đúng hướng như ta đọc mê cung</a:t>
            </a:r>
          </a:p>
          <a:p>
            <a:pPr algn="l">
              <a:lnSpc>
                <a:spcPts val="3360"/>
              </a:lnSpc>
              <a:spcBef>
                <a:spcPct val="0"/>
              </a:spcBef>
            </a:pPr>
            <a:r>
              <a:rPr lang="en-US" sz="3000">
                <a:solidFill>
                  <a:srgbClr val="F9F9F9"/>
                </a:solidFill>
                <a:latin typeface="Josefin Sans"/>
                <a:ea typeface="Josefin Sans"/>
                <a:cs typeface="Josefin Sans"/>
                <a:sym typeface="Josefin Sans"/>
              </a:rPr>
              <a:t>- xaxt = ”n”, yaxt = ”n”: tắt trục x và y mặc định</a:t>
            </a:r>
          </a:p>
          <a:p>
            <a:pPr algn="l">
              <a:lnSpc>
                <a:spcPts val="3360"/>
              </a:lnSpc>
              <a:spcBef>
                <a:spcPct val="0"/>
              </a:spcBef>
            </a:pPr>
            <a:r>
              <a:rPr lang="en-US" sz="3000">
                <a:solidFill>
                  <a:srgbClr val="F9F9F9"/>
                </a:solidFill>
                <a:latin typeface="Josefin Sans"/>
                <a:ea typeface="Josefin Sans"/>
                <a:cs typeface="Josefin Sans"/>
                <a:sym typeface="Josefin Sans"/>
              </a:rPr>
              <a:t>- image: sẽ biến ma trận thành một hình ảnh dạng lưới màu</a:t>
            </a:r>
          </a:p>
          <a:p>
            <a:pPr algn="l">
              <a:lnSpc>
                <a:spcPts val="3360"/>
              </a:lnSpc>
              <a:spcBef>
                <a:spcPct val="0"/>
              </a:spcBef>
            </a:pPr>
            <a:r>
              <a:rPr lang="en-US" sz="3000">
                <a:solidFill>
                  <a:srgbClr val="F9F9F9"/>
                </a:solidFill>
                <a:latin typeface="Josefin Sans"/>
                <a:ea typeface="Josefin Sans"/>
                <a:cs typeface="Josefin Sans"/>
                <a:sym typeface="Josefin Sans"/>
              </a:rPr>
              <a:t>- axis(): thêm thứ tự trên trục của biểu đồ</a:t>
            </a:r>
          </a:p>
          <a:p>
            <a:pPr algn="l">
              <a:lnSpc>
                <a:spcPts val="3360"/>
              </a:lnSpc>
              <a:spcBef>
                <a:spcPct val="0"/>
              </a:spcBef>
            </a:pPr>
            <a:r>
              <a:rPr lang="en-US" sz="3000">
                <a:solidFill>
                  <a:srgbClr val="F9F9F9"/>
                </a:solidFill>
                <a:latin typeface="Josefin Sans"/>
                <a:ea typeface="Josefin Sans"/>
                <a:cs typeface="Josefin Sans"/>
                <a:sym typeface="Josefin Sans"/>
              </a:rPr>
              <a:t>-text(x,y,”S”) và text(x,y,”G”): đánh dấu chữ “G” tại ô Goal và “S” tại ô Start</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695907" y="3260424"/>
            <a:ext cx="6027230" cy="5997876"/>
          </a:xfrm>
          <a:custGeom>
            <a:avLst/>
            <a:gdLst/>
            <a:ahLst/>
            <a:cxnLst/>
            <a:rect l="l" t="t" r="r" b="b"/>
            <a:pathLst>
              <a:path w="6027230" h="5997876">
                <a:moveTo>
                  <a:pt x="0" y="0"/>
                </a:moveTo>
                <a:lnTo>
                  <a:pt x="6027230" y="0"/>
                </a:lnTo>
                <a:lnTo>
                  <a:pt x="6027230" y="5997876"/>
                </a:lnTo>
                <a:lnTo>
                  <a:pt x="0" y="5997876"/>
                </a:lnTo>
                <a:lnTo>
                  <a:pt x="0" y="0"/>
                </a:lnTo>
                <a:close/>
              </a:path>
            </a:pathLst>
          </a:custGeom>
          <a:blipFill>
            <a:blip r:embed="rId6"/>
            <a:stretch>
              <a:fillRect/>
            </a:stretch>
          </a:blipFill>
        </p:spPr>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1852408"/>
            <a:ext cx="10218048" cy="8496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Biểu đồ in ra:</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032951" y="3498508"/>
            <a:ext cx="8056852" cy="5759792"/>
          </a:xfrm>
          <a:custGeom>
            <a:avLst/>
            <a:gdLst/>
            <a:ahLst/>
            <a:cxnLst/>
            <a:rect l="l" t="t" r="r" b="b"/>
            <a:pathLst>
              <a:path w="8056852" h="5759792">
                <a:moveTo>
                  <a:pt x="0" y="0"/>
                </a:moveTo>
                <a:lnTo>
                  <a:pt x="8056852" y="0"/>
                </a:lnTo>
                <a:lnTo>
                  <a:pt x="8056852" y="5759792"/>
                </a:lnTo>
                <a:lnTo>
                  <a:pt x="0" y="5759792"/>
                </a:lnTo>
                <a:lnTo>
                  <a:pt x="0" y="0"/>
                </a:lnTo>
                <a:close/>
              </a:path>
            </a:pathLst>
          </a:custGeom>
          <a:blipFill>
            <a:blip r:embed="rId6"/>
            <a:stretch>
              <a:fillRect/>
            </a:stretch>
          </a:blipFill>
        </p:spPr>
      </p:sp>
      <p:sp>
        <p:nvSpPr>
          <p:cNvPr id="5" name="TextBox 5"/>
          <p:cNvSpPr txBox="1"/>
          <p:nvPr/>
        </p:nvSpPr>
        <p:spPr>
          <a:xfrm>
            <a:off x="1028700" y="2217674"/>
            <a:ext cx="14065354" cy="2398649"/>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Giải thích code.</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--Hình cell thứ 6</a:t>
            </a: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 Lunar_lander.</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871941" y="6062237"/>
            <a:ext cx="11301259" cy="2782935"/>
          </a:xfrm>
          <a:custGeom>
            <a:avLst/>
            <a:gdLst/>
            <a:ahLst/>
            <a:cxnLst/>
            <a:rect l="l" t="t" r="r" b="b"/>
            <a:pathLst>
              <a:path w="11301259" h="2782935">
                <a:moveTo>
                  <a:pt x="0" y="0"/>
                </a:moveTo>
                <a:lnTo>
                  <a:pt x="11301259" y="0"/>
                </a:lnTo>
                <a:lnTo>
                  <a:pt x="11301259" y="2782935"/>
                </a:lnTo>
                <a:lnTo>
                  <a:pt x="0" y="2782935"/>
                </a:lnTo>
                <a:lnTo>
                  <a:pt x="0" y="0"/>
                </a:lnTo>
                <a:close/>
              </a:path>
            </a:pathLst>
          </a:custGeom>
          <a:blipFill>
            <a:blip r:embed="rId6"/>
            <a:stretch>
              <a:fillRect/>
            </a:stretch>
          </a:blipFill>
        </p:spPr>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1852408"/>
            <a:ext cx="10218048" cy="50406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Heuristic Manhattan</a:t>
            </a:r>
          </a:p>
          <a:p>
            <a:pPr algn="l">
              <a:lnSpc>
                <a:spcPts val="3360"/>
              </a:lnSpc>
              <a:spcBef>
                <a:spcPct val="0"/>
              </a:spcBef>
            </a:pPr>
            <a:r>
              <a:rPr lang="en-US" sz="3000" b="1">
                <a:solidFill>
                  <a:srgbClr val="F9F9F9"/>
                </a:solidFill>
                <a:latin typeface="Josefin Sans Bold"/>
                <a:ea typeface="Josefin Sans Bold"/>
                <a:cs typeface="Josefin Sans Bold"/>
                <a:sym typeface="Josefin Sans Bold"/>
              </a:rPr>
              <a:t>-</a:t>
            </a:r>
            <a:r>
              <a:rPr lang="en-US" sz="3000">
                <a:solidFill>
                  <a:srgbClr val="F9F9F9"/>
                </a:solidFill>
                <a:latin typeface="Josefin Sans"/>
                <a:ea typeface="Josefin Sans"/>
                <a:cs typeface="Josefin Sans"/>
                <a:sym typeface="Josefin Sans"/>
              </a:rPr>
              <a:t> outer(a, b, FUN): tạo ra một ma trận có kích thước length(a) x length(b). Ở đây a =1:n, b=1:n, tức là xét tất cả các cặp tòa độ (x,y) trong lưới vuông kích thước n x n</a:t>
            </a:r>
          </a:p>
          <a:p>
            <a:pPr algn="l">
              <a:lnSpc>
                <a:spcPts val="3360"/>
              </a:lnSpc>
              <a:spcBef>
                <a:spcPct val="0"/>
              </a:spcBef>
            </a:pPr>
            <a:r>
              <a:rPr lang="en-US" sz="3000">
                <a:solidFill>
                  <a:srgbClr val="F9F9F9"/>
                </a:solidFill>
                <a:latin typeface="Josefin Sans"/>
                <a:ea typeface="Josefin Sans"/>
                <a:cs typeface="Josefin Sans"/>
                <a:sym typeface="Josefin Sans"/>
              </a:rPr>
              <a:t>- FUN = function(x, y) dist(cbind(x, y), goal, method = "manhattan")\</a:t>
            </a:r>
          </a:p>
          <a:p>
            <a:pPr algn="l">
              <a:lnSpc>
                <a:spcPts val="3360"/>
              </a:lnSpc>
              <a:spcBef>
                <a:spcPct val="0"/>
              </a:spcBef>
            </a:pPr>
            <a:r>
              <a:rPr lang="en-US" sz="3000">
                <a:solidFill>
                  <a:srgbClr val="F9F9F9"/>
                </a:solidFill>
                <a:latin typeface="Josefin Sans"/>
                <a:ea typeface="Josefin Sans"/>
                <a:cs typeface="Josefin Sans"/>
                <a:sym typeface="Josefin Sans"/>
              </a:rPr>
              <a:t> + cbind(x,y) tạo thành một điểm có tọa độ (x,y)</a:t>
            </a:r>
          </a:p>
          <a:p>
            <a:pPr algn="l">
              <a:lnSpc>
                <a:spcPts val="3360"/>
              </a:lnSpc>
              <a:spcBef>
                <a:spcPct val="0"/>
              </a:spcBef>
            </a:pPr>
            <a:r>
              <a:rPr lang="en-US" sz="3000">
                <a:solidFill>
                  <a:srgbClr val="F9F9F9"/>
                </a:solidFill>
                <a:latin typeface="Josefin Sans"/>
                <a:ea typeface="Josefin Sans"/>
                <a:cs typeface="Josefin Sans"/>
                <a:sym typeface="Josefin Sans"/>
              </a:rPr>
              <a:t> + goal là 1 điểm đích cố định </a:t>
            </a:r>
          </a:p>
          <a:p>
            <a:pPr algn="l">
              <a:lnSpc>
                <a:spcPts val="3360"/>
              </a:lnSpc>
              <a:spcBef>
                <a:spcPct val="0"/>
              </a:spcBef>
            </a:pPr>
            <a:r>
              <a:rPr lang="en-US" sz="3000">
                <a:solidFill>
                  <a:srgbClr val="F9F9F9"/>
                </a:solidFill>
                <a:latin typeface="Josefin Sans"/>
                <a:ea typeface="Josefin Sans"/>
                <a:cs typeface="Josefin Sans"/>
                <a:sym typeface="Josefin Sans"/>
              </a:rPr>
              <a:t> + dict(…, method = “manhattan”): tính khoảng cavchs Manhattan(L1d- norm) giữa điểm (x,y) và goal</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925555" y="5585842"/>
            <a:ext cx="11150424" cy="3302184"/>
          </a:xfrm>
          <a:custGeom>
            <a:avLst/>
            <a:gdLst/>
            <a:ahLst/>
            <a:cxnLst/>
            <a:rect l="l" t="t" r="r" b="b"/>
            <a:pathLst>
              <a:path w="11150424" h="3302184">
                <a:moveTo>
                  <a:pt x="0" y="0"/>
                </a:moveTo>
                <a:lnTo>
                  <a:pt x="11150424" y="0"/>
                </a:lnTo>
                <a:lnTo>
                  <a:pt x="11150424" y="3302184"/>
                </a:lnTo>
                <a:lnTo>
                  <a:pt x="0" y="3302184"/>
                </a:lnTo>
                <a:lnTo>
                  <a:pt x="0" y="0"/>
                </a:lnTo>
                <a:close/>
              </a:path>
            </a:pathLst>
          </a:custGeom>
          <a:blipFill>
            <a:blip r:embed="rId6"/>
            <a:stretch>
              <a:fillRect/>
            </a:stretch>
          </a:blipFill>
        </p:spPr>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1852408"/>
            <a:ext cx="10218048" cy="37833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*A* với Manhatta heuistic</a:t>
            </a:r>
          </a:p>
          <a:p>
            <a:pPr algn="l">
              <a:lnSpc>
                <a:spcPts val="3360"/>
              </a:lnSpc>
              <a:spcBef>
                <a:spcPct val="0"/>
              </a:spcBef>
            </a:pPr>
            <a:r>
              <a:rPr lang="en-US" sz="3000">
                <a:solidFill>
                  <a:srgbClr val="F9F9F9"/>
                </a:solidFill>
                <a:latin typeface="Josefin Sans"/>
                <a:ea typeface="Josefin Sans"/>
                <a:cs typeface="Josefin Sans"/>
                <a:sym typeface="Josefin Sans"/>
              </a:rPr>
              <a:t>- Tương tự như hàm h_manhattan ở trước, nhưng giờ ta tính khoảng cách Manhattan từ điểm (x,y) đến điểm xuất phát start</a:t>
            </a:r>
          </a:p>
          <a:p>
            <a:pPr algn="l">
              <a:lnSpc>
                <a:spcPts val="3360"/>
              </a:lnSpc>
              <a:spcBef>
                <a:spcPct val="0"/>
              </a:spcBef>
            </a:pPr>
            <a:r>
              <a:rPr lang="en-US" sz="3000">
                <a:solidFill>
                  <a:srgbClr val="F9F9F9"/>
                </a:solidFill>
                <a:latin typeface="Josefin Sans"/>
                <a:ea typeface="Josefin Sans"/>
                <a:cs typeface="Josefin Sans"/>
                <a:sym typeface="Josefin Sans"/>
              </a:rPr>
              <a:t>- g là ma trận nxn chứa khoảng cách Manhattan từ mỗi ô trong lưới đến start</a:t>
            </a:r>
          </a:p>
          <a:p>
            <a:pPr algn="l">
              <a:lnSpc>
                <a:spcPts val="3360"/>
              </a:lnSpc>
              <a:spcBef>
                <a:spcPct val="0"/>
              </a:spcBef>
            </a:pPr>
            <a:r>
              <a:rPr lang="en-US" sz="3000">
                <a:solidFill>
                  <a:srgbClr val="F9F9F9"/>
                </a:solidFill>
                <a:latin typeface="Josefin Sans"/>
                <a:ea typeface="Josefin Sans"/>
                <a:cs typeface="Josefin Sans"/>
                <a:sym typeface="Josefin Sans"/>
              </a:rPr>
              <a:t>- f là tổng khoảng cách từ (x,y) đến cả 2 điểm Start và Goal</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53574" y="3098628"/>
            <a:ext cx="6001155" cy="5524873"/>
          </a:xfrm>
          <a:custGeom>
            <a:avLst/>
            <a:gdLst/>
            <a:ahLst/>
            <a:cxnLst/>
            <a:rect l="l" t="t" r="r" b="b"/>
            <a:pathLst>
              <a:path w="6001155" h="5524873">
                <a:moveTo>
                  <a:pt x="0" y="0"/>
                </a:moveTo>
                <a:lnTo>
                  <a:pt x="6001155" y="0"/>
                </a:lnTo>
                <a:lnTo>
                  <a:pt x="6001155" y="5524874"/>
                </a:lnTo>
                <a:lnTo>
                  <a:pt x="0" y="5524874"/>
                </a:lnTo>
                <a:lnTo>
                  <a:pt x="0" y="0"/>
                </a:lnTo>
                <a:close/>
              </a:path>
            </a:pathLst>
          </a:custGeom>
          <a:blipFill>
            <a:blip r:embed="rId6"/>
            <a:stretch>
              <a:fillRect/>
            </a:stretch>
          </a:blipFill>
        </p:spPr>
      </p:sp>
      <p:sp>
        <p:nvSpPr>
          <p:cNvPr id="5" name="Freeform 5"/>
          <p:cNvSpPr/>
          <p:nvPr/>
        </p:nvSpPr>
        <p:spPr>
          <a:xfrm>
            <a:off x="7512751" y="3185308"/>
            <a:ext cx="6756484" cy="5351514"/>
          </a:xfrm>
          <a:custGeom>
            <a:avLst/>
            <a:gdLst/>
            <a:ahLst/>
            <a:cxnLst/>
            <a:rect l="l" t="t" r="r" b="b"/>
            <a:pathLst>
              <a:path w="6756484" h="5351514">
                <a:moveTo>
                  <a:pt x="0" y="0"/>
                </a:moveTo>
                <a:lnTo>
                  <a:pt x="6756484" y="0"/>
                </a:lnTo>
                <a:lnTo>
                  <a:pt x="6756484" y="5351514"/>
                </a:lnTo>
                <a:lnTo>
                  <a:pt x="0" y="5351514"/>
                </a:lnTo>
                <a:lnTo>
                  <a:pt x="0" y="0"/>
                </a:lnTo>
                <a:close/>
              </a:path>
            </a:pathLst>
          </a:custGeom>
          <a:blipFill>
            <a:blip r:embed="rId7"/>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672945" y="1829898"/>
            <a:ext cx="10218048" cy="12687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*A* với Manhatta heuistic</a:t>
            </a:r>
          </a:p>
          <a:p>
            <a:pPr algn="l">
              <a:lnSpc>
                <a:spcPts val="3360"/>
              </a:lnSpc>
              <a:spcBef>
                <a:spcPct val="0"/>
              </a:spcBef>
            </a:pPr>
            <a:r>
              <a:rPr lang="en-US" sz="3000">
                <a:solidFill>
                  <a:srgbClr val="F9F9F9"/>
                </a:solidFill>
                <a:latin typeface="Josefin Sans"/>
                <a:ea typeface="Josefin Sans"/>
                <a:cs typeface="Josefin Sans"/>
                <a:sym typeface="Josefin Sans"/>
              </a:rPr>
              <a:t>Biểu đồ được xuất ra:</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94932" y="3830022"/>
            <a:ext cx="9979783" cy="5193100"/>
          </a:xfrm>
          <a:custGeom>
            <a:avLst/>
            <a:gdLst/>
            <a:ahLst/>
            <a:cxnLst/>
            <a:rect l="l" t="t" r="r" b="b"/>
            <a:pathLst>
              <a:path w="9979783" h="5193100">
                <a:moveTo>
                  <a:pt x="0" y="0"/>
                </a:moveTo>
                <a:lnTo>
                  <a:pt x="9979783" y="0"/>
                </a:lnTo>
                <a:lnTo>
                  <a:pt x="9979783" y="5193100"/>
                </a:lnTo>
                <a:lnTo>
                  <a:pt x="0" y="5193100"/>
                </a:lnTo>
                <a:lnTo>
                  <a:pt x="0" y="0"/>
                </a:lnTo>
                <a:close/>
              </a:path>
            </a:pathLst>
          </a:custGeom>
          <a:blipFill>
            <a:blip r:embed="rId6"/>
            <a:stretch>
              <a:fillRect/>
            </a:stretch>
          </a:blipFill>
        </p:spPr>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1829898"/>
            <a:ext cx="10218048" cy="21069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*A* có trọng số</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r>
              <a:rPr lang="en-US" sz="3000">
                <a:solidFill>
                  <a:srgbClr val="F9F9F9"/>
                </a:solidFill>
                <a:latin typeface="Josefin Sans"/>
                <a:ea typeface="Josefin Sans"/>
                <a:cs typeface="Josefin Sans"/>
                <a:sym typeface="Josefin Sans"/>
              </a:rPr>
              <a:t>- nhân thêm 1.10 -&gt; làm cho heuristic “mạnh hơn”</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3446399"/>
            <a:ext cx="7181901" cy="5330065"/>
          </a:xfrm>
          <a:custGeom>
            <a:avLst/>
            <a:gdLst/>
            <a:ahLst/>
            <a:cxnLst/>
            <a:rect l="l" t="t" r="r" b="b"/>
            <a:pathLst>
              <a:path w="7181901" h="5330065">
                <a:moveTo>
                  <a:pt x="0" y="0"/>
                </a:moveTo>
                <a:lnTo>
                  <a:pt x="7181901" y="0"/>
                </a:lnTo>
                <a:lnTo>
                  <a:pt x="7181901" y="5330065"/>
                </a:lnTo>
                <a:lnTo>
                  <a:pt x="0" y="5330065"/>
                </a:lnTo>
                <a:lnTo>
                  <a:pt x="0" y="0"/>
                </a:lnTo>
                <a:close/>
              </a:path>
            </a:pathLst>
          </a:custGeom>
          <a:blipFill>
            <a:blip r:embed="rId6"/>
            <a:stretch>
              <a:fillRect/>
            </a:stretch>
          </a:blipFill>
        </p:spPr>
      </p:sp>
      <p:sp>
        <p:nvSpPr>
          <p:cNvPr id="5" name="Freeform 5"/>
          <p:cNvSpPr/>
          <p:nvPr/>
        </p:nvSpPr>
        <p:spPr>
          <a:xfrm>
            <a:off x="8992179" y="3454497"/>
            <a:ext cx="5886133" cy="5313870"/>
          </a:xfrm>
          <a:custGeom>
            <a:avLst/>
            <a:gdLst/>
            <a:ahLst/>
            <a:cxnLst/>
            <a:rect l="l" t="t" r="r" b="b"/>
            <a:pathLst>
              <a:path w="5886133" h="5313870">
                <a:moveTo>
                  <a:pt x="0" y="0"/>
                </a:moveTo>
                <a:lnTo>
                  <a:pt x="5886132" y="0"/>
                </a:lnTo>
                <a:lnTo>
                  <a:pt x="5886132" y="5313870"/>
                </a:lnTo>
                <a:lnTo>
                  <a:pt x="0" y="5313870"/>
                </a:lnTo>
                <a:lnTo>
                  <a:pt x="0" y="0"/>
                </a:lnTo>
                <a:close/>
              </a:path>
            </a:pathLst>
          </a:custGeom>
          <a:blipFill>
            <a:blip r:embed="rId7"/>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672945" y="1829898"/>
            <a:ext cx="10218048" cy="21069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*A* có trọng số</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r>
              <a:rPr lang="en-US" sz="3000">
                <a:solidFill>
                  <a:srgbClr val="F9F9F9"/>
                </a:solidFill>
                <a:latin typeface="Josefin Sans"/>
                <a:ea typeface="Josefin Sans"/>
                <a:cs typeface="Josefin Sans"/>
                <a:sym typeface="Josefin Sans"/>
              </a:rPr>
              <a:t>- nhân thêm 1.10 -&gt; làm cho heuristic “mạnh hơn”</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72945" y="5732150"/>
            <a:ext cx="9490005" cy="3778954"/>
          </a:xfrm>
          <a:custGeom>
            <a:avLst/>
            <a:gdLst/>
            <a:ahLst/>
            <a:cxnLst/>
            <a:rect l="l" t="t" r="r" b="b"/>
            <a:pathLst>
              <a:path w="9490005" h="3778954">
                <a:moveTo>
                  <a:pt x="0" y="0"/>
                </a:moveTo>
                <a:lnTo>
                  <a:pt x="9490005" y="0"/>
                </a:lnTo>
                <a:lnTo>
                  <a:pt x="9490005" y="3778954"/>
                </a:lnTo>
                <a:lnTo>
                  <a:pt x="0" y="3778954"/>
                </a:lnTo>
                <a:lnTo>
                  <a:pt x="0" y="0"/>
                </a:lnTo>
                <a:close/>
              </a:path>
            </a:pathLst>
          </a:custGeom>
          <a:blipFill>
            <a:blip r:embed="rId6"/>
            <a:stretch>
              <a:fillRect/>
            </a:stretch>
          </a:blipFill>
        </p:spPr>
      </p:sp>
      <p:sp>
        <p:nvSpPr>
          <p:cNvPr id="5" name="Freeform 5"/>
          <p:cNvSpPr/>
          <p:nvPr/>
        </p:nvSpPr>
        <p:spPr>
          <a:xfrm>
            <a:off x="10535238" y="148732"/>
            <a:ext cx="5440586" cy="4275660"/>
          </a:xfrm>
          <a:custGeom>
            <a:avLst/>
            <a:gdLst/>
            <a:ahLst/>
            <a:cxnLst/>
            <a:rect l="l" t="t" r="r" b="b"/>
            <a:pathLst>
              <a:path w="5440586" h="4275660">
                <a:moveTo>
                  <a:pt x="0" y="0"/>
                </a:moveTo>
                <a:lnTo>
                  <a:pt x="5440586" y="0"/>
                </a:lnTo>
                <a:lnTo>
                  <a:pt x="5440586" y="4275660"/>
                </a:lnTo>
                <a:lnTo>
                  <a:pt x="0" y="4275660"/>
                </a:lnTo>
                <a:lnTo>
                  <a:pt x="0" y="0"/>
                </a:lnTo>
                <a:close/>
              </a:path>
            </a:pathLst>
          </a:custGeom>
          <a:blipFill>
            <a:blip r:embed="rId7"/>
            <a:stretch>
              <a:fillRect/>
            </a:stretch>
          </a:blipFill>
        </p:spPr>
      </p:sp>
      <p:sp>
        <p:nvSpPr>
          <p:cNvPr id="6" name="Freeform 6"/>
          <p:cNvSpPr/>
          <p:nvPr/>
        </p:nvSpPr>
        <p:spPr>
          <a:xfrm>
            <a:off x="10535238" y="4735079"/>
            <a:ext cx="5905316" cy="4523221"/>
          </a:xfrm>
          <a:custGeom>
            <a:avLst/>
            <a:gdLst/>
            <a:ahLst/>
            <a:cxnLst/>
            <a:rect l="l" t="t" r="r" b="b"/>
            <a:pathLst>
              <a:path w="5905316" h="4523221">
                <a:moveTo>
                  <a:pt x="0" y="0"/>
                </a:moveTo>
                <a:lnTo>
                  <a:pt x="5905316" y="0"/>
                </a:lnTo>
                <a:lnTo>
                  <a:pt x="5905316" y="4523221"/>
                </a:lnTo>
                <a:lnTo>
                  <a:pt x="0" y="4523221"/>
                </a:lnTo>
                <a:lnTo>
                  <a:pt x="0" y="0"/>
                </a:lnTo>
                <a:close/>
              </a:path>
            </a:pathLst>
          </a:custGeom>
          <a:blipFill>
            <a:blip r:embed="rId8"/>
            <a:stretch>
              <a:fillRect/>
            </a:stretch>
          </a:blipFill>
        </p:spPr>
      </p:sp>
      <p:sp>
        <p:nvSpPr>
          <p:cNvPr id="7" name="TextBox 7"/>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8" name="TextBox 8"/>
          <p:cNvSpPr txBox="1"/>
          <p:nvPr/>
        </p:nvSpPr>
        <p:spPr>
          <a:xfrm>
            <a:off x="672945" y="1829898"/>
            <a:ext cx="10218048" cy="42024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*A* có trọng số</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r>
              <a:rPr lang="en-US" sz="3000">
                <a:solidFill>
                  <a:srgbClr val="F9F9F9"/>
                </a:solidFill>
                <a:latin typeface="Josefin Sans"/>
                <a:ea typeface="Josefin Sans"/>
                <a:cs typeface="Josefin Sans"/>
                <a:sym typeface="Josefin Sans"/>
              </a:rPr>
              <a:t>- cách này thường dùng:</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r>
              <a:rPr lang="en-US" sz="3000" b="1">
                <a:solidFill>
                  <a:srgbClr val="F9F9F9"/>
                </a:solidFill>
                <a:latin typeface="Josefin Sans Bold"/>
                <a:ea typeface="Josefin Sans Bold"/>
                <a:cs typeface="Josefin Sans Bold"/>
                <a:sym typeface="Josefin Sans Bold"/>
              </a:rPr>
              <a:t> </a:t>
            </a:r>
            <a:r>
              <a:rPr lang="en-US" sz="3000">
                <a:solidFill>
                  <a:srgbClr val="F9F9F9"/>
                </a:solidFill>
                <a:latin typeface="Josefin Sans"/>
                <a:ea typeface="Josefin Sans"/>
                <a:cs typeface="Josefin Sans"/>
                <a:sym typeface="Josefin Sans"/>
              </a:rPr>
              <a:t>+ tìm đường nhanh hơn vid heuristic ưu tiên mạnh mẽ hướng về goal</a:t>
            </a:r>
          </a:p>
          <a:p>
            <a:pPr algn="l">
              <a:lnSpc>
                <a:spcPts val="3360"/>
              </a:lnSpc>
              <a:spcBef>
                <a:spcPct val="0"/>
              </a:spcBef>
            </a:pPr>
            <a:r>
              <a:rPr lang="en-US" sz="3000">
                <a:solidFill>
                  <a:srgbClr val="F9F9F9"/>
                </a:solidFill>
                <a:latin typeface="Josefin Sans"/>
                <a:ea typeface="Josefin Sans"/>
                <a:cs typeface="Josefin Sans"/>
                <a:sym typeface="Josefin Sans"/>
              </a:rPr>
              <a:t> + nhưng có thể làm kết quả không còn được tối ưu tyệt đối, ví heuristic không còn đảm bảo tính chấp nhận được</a:t>
            </a:r>
          </a:p>
          <a:p>
            <a:pPr algn="l">
              <a:lnSpc>
                <a:spcPts val="3360"/>
              </a:lnSpc>
              <a:spcBef>
                <a:spcPct val="0"/>
              </a:spcBef>
            </a:pPr>
            <a:r>
              <a:rPr lang="en-US" sz="3000">
                <a:solidFill>
                  <a:srgbClr val="F9F9F9"/>
                </a:solidFill>
                <a:latin typeface="Josefin Sans"/>
                <a:ea typeface="Josefin Sans"/>
                <a:cs typeface="Josefin Sans"/>
                <a:sym typeface="Josefin Sans"/>
              </a:rPr>
              <a:t>- với W = 5:</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72945" y="3478478"/>
            <a:ext cx="6280814" cy="2649718"/>
          </a:xfrm>
          <a:custGeom>
            <a:avLst/>
            <a:gdLst/>
            <a:ahLst/>
            <a:cxnLst/>
            <a:rect l="l" t="t" r="r" b="b"/>
            <a:pathLst>
              <a:path w="6280814" h="2649718">
                <a:moveTo>
                  <a:pt x="0" y="0"/>
                </a:moveTo>
                <a:lnTo>
                  <a:pt x="6280814" y="0"/>
                </a:lnTo>
                <a:lnTo>
                  <a:pt x="6280814" y="2649719"/>
                </a:lnTo>
                <a:lnTo>
                  <a:pt x="0" y="2649719"/>
                </a:lnTo>
                <a:lnTo>
                  <a:pt x="0" y="0"/>
                </a:lnTo>
                <a:close/>
              </a:path>
            </a:pathLst>
          </a:custGeom>
          <a:blipFill>
            <a:blip r:embed="rId6"/>
            <a:stretch>
              <a:fillRect/>
            </a:stretch>
          </a:blipFill>
        </p:spPr>
      </p:sp>
      <p:sp>
        <p:nvSpPr>
          <p:cNvPr id="5" name="Freeform 5"/>
          <p:cNvSpPr/>
          <p:nvPr/>
        </p:nvSpPr>
        <p:spPr>
          <a:xfrm>
            <a:off x="8438069" y="628650"/>
            <a:ext cx="6409091" cy="5321979"/>
          </a:xfrm>
          <a:custGeom>
            <a:avLst/>
            <a:gdLst/>
            <a:ahLst/>
            <a:cxnLst/>
            <a:rect l="l" t="t" r="r" b="b"/>
            <a:pathLst>
              <a:path w="6409091" h="5321979">
                <a:moveTo>
                  <a:pt x="0" y="0"/>
                </a:moveTo>
                <a:lnTo>
                  <a:pt x="6409091" y="0"/>
                </a:lnTo>
                <a:lnTo>
                  <a:pt x="6409091" y="5321979"/>
                </a:lnTo>
                <a:lnTo>
                  <a:pt x="0" y="5321979"/>
                </a:lnTo>
                <a:lnTo>
                  <a:pt x="0" y="0"/>
                </a:lnTo>
                <a:close/>
              </a:path>
            </a:pathLst>
          </a:custGeom>
          <a:blipFill>
            <a:blip r:embed="rId7"/>
            <a:stretch>
              <a:fillRect/>
            </a:stretch>
          </a:blipFill>
        </p:spPr>
      </p:sp>
      <p:sp>
        <p:nvSpPr>
          <p:cNvPr id="6" name="Freeform 6"/>
          <p:cNvSpPr/>
          <p:nvPr/>
        </p:nvSpPr>
        <p:spPr>
          <a:xfrm>
            <a:off x="9534553" y="5950629"/>
            <a:ext cx="4935537" cy="4133512"/>
          </a:xfrm>
          <a:custGeom>
            <a:avLst/>
            <a:gdLst/>
            <a:ahLst/>
            <a:cxnLst/>
            <a:rect l="l" t="t" r="r" b="b"/>
            <a:pathLst>
              <a:path w="4935537" h="4133512">
                <a:moveTo>
                  <a:pt x="0" y="0"/>
                </a:moveTo>
                <a:lnTo>
                  <a:pt x="4935536" y="0"/>
                </a:lnTo>
                <a:lnTo>
                  <a:pt x="4935536" y="4133512"/>
                </a:lnTo>
                <a:lnTo>
                  <a:pt x="0" y="4133512"/>
                </a:lnTo>
                <a:lnTo>
                  <a:pt x="0" y="0"/>
                </a:lnTo>
                <a:close/>
              </a:path>
            </a:pathLst>
          </a:custGeom>
          <a:blipFill>
            <a:blip r:embed="rId8"/>
            <a:stretch>
              <a:fillRect/>
            </a:stretch>
          </a:blipFill>
        </p:spPr>
      </p:sp>
      <p:sp>
        <p:nvSpPr>
          <p:cNvPr id="7" name="TextBox 7"/>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8" name="TextBox 8"/>
          <p:cNvSpPr txBox="1"/>
          <p:nvPr/>
        </p:nvSpPr>
        <p:spPr>
          <a:xfrm>
            <a:off x="672945" y="1829898"/>
            <a:ext cx="10218048" cy="16878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*A* có trọng số</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r>
              <a:rPr lang="en-US" sz="3000">
                <a:solidFill>
                  <a:srgbClr val="F9F9F9"/>
                </a:solidFill>
                <a:latin typeface="Josefin Sans"/>
                <a:ea typeface="Josefin Sans"/>
                <a:cs typeface="Josefin Sans"/>
                <a:sym typeface="Josefin Sans"/>
              </a:rPr>
              <a:t>--với W = 0.5:</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
        <p:nvSpPr>
          <p:cNvPr id="9" name="TextBox 9"/>
          <p:cNvSpPr txBox="1"/>
          <p:nvPr/>
        </p:nvSpPr>
        <p:spPr>
          <a:xfrm>
            <a:off x="672945" y="6879962"/>
            <a:ext cx="8471055" cy="2447865"/>
          </a:xfrm>
          <a:prstGeom prst="rect">
            <a:avLst/>
          </a:prstGeom>
        </p:spPr>
        <p:txBody>
          <a:bodyPr lIns="0" tIns="0" rIns="0" bIns="0" rtlCol="0" anchor="t">
            <a:spAutoFit/>
          </a:bodyPr>
          <a:lstStyle/>
          <a:p>
            <a:pPr algn="l">
              <a:lnSpc>
                <a:spcPts val="2785"/>
              </a:lnSpc>
            </a:pPr>
            <a:endParaRPr/>
          </a:p>
          <a:p>
            <a:pPr algn="l">
              <a:lnSpc>
                <a:spcPts val="2785"/>
              </a:lnSpc>
              <a:spcBef>
                <a:spcPct val="0"/>
              </a:spcBef>
            </a:pPr>
            <a:r>
              <a:rPr lang="en-US" sz="2487">
                <a:solidFill>
                  <a:srgbClr val="F9F9F9"/>
                </a:solidFill>
                <a:latin typeface="Josefin Sans"/>
                <a:ea typeface="Josefin Sans"/>
                <a:cs typeface="Josefin Sans"/>
                <a:sym typeface="Josefin Sans"/>
              </a:rPr>
              <a:t>-&gt; Sử dụng W&lt;1 sẽ xấp xỉ việc tìm kiếm theo mã đồng đều (Uniform-cost Search/BFS) và sẽ ưu tiên khám phá khu vực xung quanh S trước. Vì một phần (fraction) của một heuristic khả chấp (admissible) thì vẫn còn khả chấp, nên ta vẫn được đảm bảo tính tối ưu (giống như trong BFS).</a:t>
            </a:r>
          </a:p>
          <a:p>
            <a:pPr algn="l">
              <a:lnSpc>
                <a:spcPts val="2785"/>
              </a:lnSpc>
              <a:spcBef>
                <a:spcPct val="0"/>
              </a:spcBef>
            </a:pPr>
            <a:endParaRPr lang="en-US" sz="2487">
              <a:solidFill>
                <a:srgbClr val="F9F9F9"/>
              </a:solidFill>
              <a:latin typeface="Josefin Sans"/>
              <a:ea typeface="Josefin Sans"/>
              <a:cs typeface="Josefin Sans"/>
              <a:sym typeface="Josefin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94368" y="4766049"/>
            <a:ext cx="11176533" cy="2687655"/>
          </a:xfrm>
          <a:custGeom>
            <a:avLst/>
            <a:gdLst/>
            <a:ahLst/>
            <a:cxnLst/>
            <a:rect l="l" t="t" r="r" b="b"/>
            <a:pathLst>
              <a:path w="11176533" h="2687655">
                <a:moveTo>
                  <a:pt x="0" y="0"/>
                </a:moveTo>
                <a:lnTo>
                  <a:pt x="11176533" y="0"/>
                </a:lnTo>
                <a:lnTo>
                  <a:pt x="11176533" y="2687655"/>
                </a:lnTo>
                <a:lnTo>
                  <a:pt x="0" y="2687655"/>
                </a:lnTo>
                <a:lnTo>
                  <a:pt x="0" y="0"/>
                </a:lnTo>
                <a:close/>
              </a:path>
            </a:pathLst>
          </a:custGeom>
          <a:blipFill>
            <a:blip r:embed="rId6"/>
            <a:stretch>
              <a:fillRect/>
            </a:stretch>
          </a:blipFill>
        </p:spPr>
      </p:sp>
      <p:sp>
        <p:nvSpPr>
          <p:cNvPr id="5" name="Freeform 5"/>
          <p:cNvSpPr/>
          <p:nvPr/>
        </p:nvSpPr>
        <p:spPr>
          <a:xfrm>
            <a:off x="1028700" y="7881000"/>
            <a:ext cx="9979783" cy="1377300"/>
          </a:xfrm>
          <a:custGeom>
            <a:avLst/>
            <a:gdLst/>
            <a:ahLst/>
            <a:cxnLst/>
            <a:rect l="l" t="t" r="r" b="b"/>
            <a:pathLst>
              <a:path w="9979783" h="1377300">
                <a:moveTo>
                  <a:pt x="0" y="0"/>
                </a:moveTo>
                <a:lnTo>
                  <a:pt x="9979783" y="0"/>
                </a:lnTo>
                <a:lnTo>
                  <a:pt x="9979783" y="1377300"/>
                </a:lnTo>
                <a:lnTo>
                  <a:pt x="0" y="1377300"/>
                </a:lnTo>
                <a:lnTo>
                  <a:pt x="0" y="0"/>
                </a:lnTo>
                <a:close/>
              </a:path>
            </a:pathLst>
          </a:custGeom>
          <a:blipFill>
            <a:blip r:embed="rId7"/>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672945" y="1829898"/>
            <a:ext cx="10218048" cy="16878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*GBFS với khoảng cách Euclid cho h(n)</a:t>
            </a:r>
          </a:p>
          <a:p>
            <a:pPr algn="l">
              <a:lnSpc>
                <a:spcPts val="3360"/>
              </a:lnSpc>
              <a:spcBef>
                <a:spcPct val="0"/>
              </a:spcBef>
            </a:pPr>
            <a:r>
              <a:rPr lang="en-US" sz="3000">
                <a:solidFill>
                  <a:srgbClr val="F9F9F9"/>
                </a:solidFill>
                <a:latin typeface="Josefin Sans"/>
                <a:ea typeface="Josefin Sans"/>
                <a:cs typeface="Josefin Sans"/>
                <a:sym typeface="Josefin Sans"/>
              </a:rPr>
              <a:t>- Tương tự hàm Manhattan, ta tính khoảng cách bằng hàm Euclid từ điểm (x,y) đến goal:</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72945" y="2664288"/>
            <a:ext cx="7867144" cy="5289399"/>
          </a:xfrm>
          <a:custGeom>
            <a:avLst/>
            <a:gdLst/>
            <a:ahLst/>
            <a:cxnLst/>
            <a:rect l="l" t="t" r="r" b="b"/>
            <a:pathLst>
              <a:path w="7867144" h="5289399">
                <a:moveTo>
                  <a:pt x="0" y="0"/>
                </a:moveTo>
                <a:lnTo>
                  <a:pt x="7867144" y="0"/>
                </a:lnTo>
                <a:lnTo>
                  <a:pt x="7867144" y="5289399"/>
                </a:lnTo>
                <a:lnTo>
                  <a:pt x="0" y="5289399"/>
                </a:lnTo>
                <a:lnTo>
                  <a:pt x="0" y="0"/>
                </a:lnTo>
                <a:close/>
              </a:path>
            </a:pathLst>
          </a:custGeom>
          <a:blipFill>
            <a:blip r:embed="rId6"/>
            <a:stretch>
              <a:fillRect/>
            </a:stretch>
          </a:blipFill>
        </p:spPr>
      </p:sp>
      <p:sp>
        <p:nvSpPr>
          <p:cNvPr id="5" name="Freeform 5"/>
          <p:cNvSpPr/>
          <p:nvPr/>
        </p:nvSpPr>
        <p:spPr>
          <a:xfrm>
            <a:off x="9144000" y="2653386"/>
            <a:ext cx="6741321" cy="5300301"/>
          </a:xfrm>
          <a:custGeom>
            <a:avLst/>
            <a:gdLst/>
            <a:ahLst/>
            <a:cxnLst/>
            <a:rect l="l" t="t" r="r" b="b"/>
            <a:pathLst>
              <a:path w="6741321" h="5300301">
                <a:moveTo>
                  <a:pt x="0" y="0"/>
                </a:moveTo>
                <a:lnTo>
                  <a:pt x="6741321" y="0"/>
                </a:lnTo>
                <a:lnTo>
                  <a:pt x="6741321" y="5300301"/>
                </a:lnTo>
                <a:lnTo>
                  <a:pt x="0" y="5300301"/>
                </a:lnTo>
                <a:lnTo>
                  <a:pt x="0" y="0"/>
                </a:lnTo>
                <a:close/>
              </a:path>
            </a:pathLst>
          </a:custGeom>
          <a:blipFill>
            <a:blip r:embed="rId7"/>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672945" y="1829898"/>
            <a:ext cx="10218048" cy="16878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*GBFS với khoảng cách Euclid cho h(n)</a:t>
            </a:r>
          </a:p>
          <a:p>
            <a:pPr algn="l">
              <a:lnSpc>
                <a:spcPts val="3360"/>
              </a:lnSpc>
              <a:spcBef>
                <a:spcPct val="0"/>
              </a:spcBef>
            </a:pPr>
            <a:r>
              <a:rPr lang="en-US" sz="3000">
                <a:solidFill>
                  <a:srgbClr val="F9F9F9"/>
                </a:solidFill>
                <a:latin typeface="Josefin Sans"/>
                <a:ea typeface="Josefin Sans"/>
                <a:cs typeface="Josefin Sans"/>
                <a:sym typeface="Josefin Sans"/>
              </a:rPr>
              <a:t>-- Biểu đồ:</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40034" y="4953677"/>
            <a:ext cx="7170154" cy="3244887"/>
          </a:xfrm>
          <a:custGeom>
            <a:avLst/>
            <a:gdLst/>
            <a:ahLst/>
            <a:cxnLst/>
            <a:rect l="l" t="t" r="r" b="b"/>
            <a:pathLst>
              <a:path w="7170154" h="3244887">
                <a:moveTo>
                  <a:pt x="0" y="0"/>
                </a:moveTo>
                <a:lnTo>
                  <a:pt x="7170154" y="0"/>
                </a:lnTo>
                <a:lnTo>
                  <a:pt x="7170154" y="3244887"/>
                </a:lnTo>
                <a:lnTo>
                  <a:pt x="0" y="3244887"/>
                </a:lnTo>
                <a:lnTo>
                  <a:pt x="0" y="0"/>
                </a:lnTo>
                <a:close/>
              </a:path>
            </a:pathLst>
          </a:custGeom>
          <a:blipFill>
            <a:blip r:embed="rId6"/>
            <a:stretch>
              <a:fillRect/>
            </a:stretch>
          </a:blipFill>
        </p:spPr>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1829898"/>
            <a:ext cx="10218048" cy="29451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*A* với khoảng cách Euclid cho h(n)</a:t>
            </a:r>
          </a:p>
          <a:p>
            <a:pPr algn="l">
              <a:lnSpc>
                <a:spcPts val="3360"/>
              </a:lnSpc>
              <a:spcBef>
                <a:spcPct val="0"/>
              </a:spcBef>
            </a:pPr>
            <a:r>
              <a:rPr lang="en-US" sz="3000" b="1">
                <a:solidFill>
                  <a:srgbClr val="F9F9F9"/>
                </a:solidFill>
                <a:latin typeface="Josefin Sans Bold"/>
                <a:ea typeface="Josefin Sans Bold"/>
                <a:cs typeface="Josefin Sans Bold"/>
                <a:sym typeface="Josefin Sans Bold"/>
              </a:rPr>
              <a:t>-</a:t>
            </a:r>
            <a:r>
              <a:rPr lang="en-US" sz="3000">
                <a:solidFill>
                  <a:srgbClr val="F9F9F9"/>
                </a:solidFill>
                <a:latin typeface="Josefin Sans"/>
                <a:ea typeface="Josefin Sans"/>
                <a:cs typeface="Josefin Sans"/>
                <a:sym typeface="Josefin Sans"/>
              </a:rPr>
              <a:t> g: chi phí đi từ start đến (x,y)</a:t>
            </a:r>
          </a:p>
          <a:p>
            <a:pPr algn="l">
              <a:lnSpc>
                <a:spcPts val="3360"/>
              </a:lnSpc>
              <a:spcBef>
                <a:spcPct val="0"/>
              </a:spcBef>
            </a:pPr>
            <a:r>
              <a:rPr lang="en-US" sz="3000">
                <a:solidFill>
                  <a:srgbClr val="F9F9F9"/>
                </a:solidFill>
                <a:latin typeface="Josefin Sans"/>
                <a:ea typeface="Josefin Sans"/>
                <a:cs typeface="Josefin Sans"/>
                <a:sym typeface="Josefin Sans"/>
              </a:rPr>
              <a:t>- h_euclidean: chi phí ước lượng từ (x,y) đến goal theo khoảng cách Euclid</a:t>
            </a:r>
          </a:p>
          <a:p>
            <a:pPr algn="l">
              <a:lnSpc>
                <a:spcPts val="3360"/>
              </a:lnSpc>
              <a:spcBef>
                <a:spcPct val="0"/>
              </a:spcBef>
            </a:pPr>
            <a:r>
              <a:rPr lang="en-US" sz="3000">
                <a:solidFill>
                  <a:srgbClr val="F9F9F9"/>
                </a:solidFill>
                <a:latin typeface="Josefin Sans"/>
                <a:ea typeface="Josefin Sans"/>
                <a:cs typeface="Josefin Sans"/>
                <a:sym typeface="Josefin Sans"/>
              </a:rPr>
              <a:t>- f: tổng chi phí đi qua (x,y) nếu đi từ start-&gt;(x,y)-&gt;goal</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03600" y="2352734"/>
            <a:ext cx="14065354" cy="7742174"/>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Giải thích code.</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Cell thứ 7 này là cell bài tập với yêu cầu xây dựng một agent suy luận tốt hơn thay vì chỉ biết sử dụng mỗi động cơ chính thì agent này phải biết sử dụng cả động cơ bên trái và bên phải ở đây em chọn góc nghiêng và tốc độ xoay để kiểm tra vì:</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Với góc nghiêng (angle) sẽ cho ta biết con tàu đang nghiêng về phía nào nhiều để mình điều chỉnh lại cho cân bằng.</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Còn với tốc độ xoay (angular_velocity) để cho ta biết tàu đang xoay nhanh về hướng nào để mình điểu chỉnh.</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Tưởng tự với hàm rocket_agent_function ở trên thì em cũng kiểm trả nếu tàu đang rơi quá nhanh thì em sẽ bật động cơ chính. Nếu angle&lt; -0.1 và angular_velocity &lt; -0.1 thì cho thấy tàu đang nghiêng về bên trái =&gt; bật động cơ phải và ngược lại angle &gt; 0.1 và angular_velocity &gt; 0.1 thì cho thấy tàu đang nghiêng về bên phải =&gt; bật động cơ trái. Nếu không trường hợp nào xảy ra thì mình không làm gì.</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Hình cell thứ 6</a:t>
            </a: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 Lunar_lander.</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3988083"/>
            <a:ext cx="8254968" cy="5270217"/>
          </a:xfrm>
          <a:custGeom>
            <a:avLst/>
            <a:gdLst/>
            <a:ahLst/>
            <a:cxnLst/>
            <a:rect l="l" t="t" r="r" b="b"/>
            <a:pathLst>
              <a:path w="8254968" h="5270217">
                <a:moveTo>
                  <a:pt x="0" y="0"/>
                </a:moveTo>
                <a:lnTo>
                  <a:pt x="8254968" y="0"/>
                </a:lnTo>
                <a:lnTo>
                  <a:pt x="8254968" y="5270217"/>
                </a:lnTo>
                <a:lnTo>
                  <a:pt x="0" y="5270217"/>
                </a:lnTo>
                <a:lnTo>
                  <a:pt x="0" y="0"/>
                </a:lnTo>
                <a:close/>
              </a:path>
            </a:pathLst>
          </a:custGeom>
          <a:blipFill>
            <a:blip r:embed="rId6"/>
            <a:stretch>
              <a:fillRect/>
            </a:stretch>
          </a:blipFill>
        </p:spPr>
      </p:sp>
      <p:sp>
        <p:nvSpPr>
          <p:cNvPr id="5" name="Freeform 5"/>
          <p:cNvSpPr/>
          <p:nvPr/>
        </p:nvSpPr>
        <p:spPr>
          <a:xfrm>
            <a:off x="9941882" y="3971633"/>
            <a:ext cx="7317418" cy="5286667"/>
          </a:xfrm>
          <a:custGeom>
            <a:avLst/>
            <a:gdLst/>
            <a:ahLst/>
            <a:cxnLst/>
            <a:rect l="l" t="t" r="r" b="b"/>
            <a:pathLst>
              <a:path w="7317418" h="5286667">
                <a:moveTo>
                  <a:pt x="0" y="0"/>
                </a:moveTo>
                <a:lnTo>
                  <a:pt x="7317418" y="0"/>
                </a:lnTo>
                <a:lnTo>
                  <a:pt x="7317418" y="5286667"/>
                </a:lnTo>
                <a:lnTo>
                  <a:pt x="0" y="5286667"/>
                </a:lnTo>
                <a:lnTo>
                  <a:pt x="0" y="0"/>
                </a:lnTo>
                <a:close/>
              </a:path>
            </a:pathLst>
          </a:custGeom>
          <a:blipFill>
            <a:blip r:embed="rId7"/>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672945" y="1829898"/>
            <a:ext cx="10218048" cy="12687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*A* với khoảng cách Euclid cho h(n)</a:t>
            </a:r>
          </a:p>
          <a:p>
            <a:pPr algn="l">
              <a:lnSpc>
                <a:spcPts val="3360"/>
              </a:lnSpc>
              <a:spcBef>
                <a:spcPct val="0"/>
              </a:spcBef>
            </a:pPr>
            <a:r>
              <a:rPr lang="en-US" sz="3000" b="1">
                <a:solidFill>
                  <a:srgbClr val="F9F9F9"/>
                </a:solidFill>
                <a:latin typeface="Josefin Sans Bold"/>
                <a:ea typeface="Josefin Sans Bold"/>
                <a:cs typeface="Josefin Sans Bold"/>
                <a:sym typeface="Josefin Sans Bold"/>
              </a:rPr>
              <a:t>-</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90067" y="5402278"/>
            <a:ext cx="9945171" cy="1283248"/>
          </a:xfrm>
          <a:custGeom>
            <a:avLst/>
            <a:gdLst/>
            <a:ahLst/>
            <a:cxnLst/>
            <a:rect l="l" t="t" r="r" b="b"/>
            <a:pathLst>
              <a:path w="9945171" h="1283248">
                <a:moveTo>
                  <a:pt x="0" y="0"/>
                </a:moveTo>
                <a:lnTo>
                  <a:pt x="9945171" y="0"/>
                </a:lnTo>
                <a:lnTo>
                  <a:pt x="9945171" y="1283248"/>
                </a:lnTo>
                <a:lnTo>
                  <a:pt x="0" y="1283248"/>
                </a:lnTo>
                <a:lnTo>
                  <a:pt x="0" y="0"/>
                </a:lnTo>
                <a:close/>
              </a:path>
            </a:pathLst>
          </a:custGeom>
          <a:blipFill>
            <a:blip r:embed="rId6"/>
            <a:stretch>
              <a:fillRect/>
            </a:stretch>
          </a:blipFill>
        </p:spPr>
      </p:sp>
      <p:sp>
        <p:nvSpPr>
          <p:cNvPr id="5" name="Freeform 5"/>
          <p:cNvSpPr/>
          <p:nvPr/>
        </p:nvSpPr>
        <p:spPr>
          <a:xfrm>
            <a:off x="11041453" y="4476956"/>
            <a:ext cx="5794370" cy="5294855"/>
          </a:xfrm>
          <a:custGeom>
            <a:avLst/>
            <a:gdLst/>
            <a:ahLst/>
            <a:cxnLst/>
            <a:rect l="l" t="t" r="r" b="b"/>
            <a:pathLst>
              <a:path w="5794370" h="5294855">
                <a:moveTo>
                  <a:pt x="0" y="0"/>
                </a:moveTo>
                <a:lnTo>
                  <a:pt x="5794370" y="0"/>
                </a:lnTo>
                <a:lnTo>
                  <a:pt x="5794370" y="5294855"/>
                </a:lnTo>
                <a:lnTo>
                  <a:pt x="0" y="5294855"/>
                </a:lnTo>
                <a:lnTo>
                  <a:pt x="0" y="0"/>
                </a:lnTo>
                <a:close/>
              </a:path>
            </a:pathLst>
          </a:custGeom>
          <a:blipFill>
            <a:blip r:embed="rId7"/>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672945" y="1829898"/>
            <a:ext cx="10218048" cy="37833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*A* với khoảng cách Euclid cho h(n)</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r>
              <a:rPr lang="en-US" sz="3000">
                <a:solidFill>
                  <a:srgbClr val="F9F9F9"/>
                </a:solidFill>
                <a:latin typeface="Josefin Sans"/>
                <a:ea typeface="Josefin Sans"/>
                <a:cs typeface="Josefin Sans"/>
                <a:sym typeface="Josefin Sans"/>
              </a:rPr>
              <a:t>- Dùng h_euclidean, heuristic sẽ có dạng trong đều. So với Manhattan, đường đi dự đoán mượt hơn nhưng có thể không chính xác tuyệt đối nếu chi phí thật sự là Manhattan</a:t>
            </a:r>
          </a:p>
          <a:p>
            <a:pPr algn="l">
              <a:lnSpc>
                <a:spcPts val="3360"/>
              </a:lnSpc>
              <a:spcBef>
                <a:spcPct val="0"/>
              </a:spcBef>
            </a:pPr>
            <a:r>
              <a:rPr lang="en-US" sz="3000">
                <a:solidFill>
                  <a:srgbClr val="F9F9F9"/>
                </a:solidFill>
                <a:latin typeface="Josefin Sans"/>
                <a:ea typeface="Josefin Sans"/>
                <a:cs typeface="Josefin Sans"/>
                <a:sym typeface="Josefin Sans"/>
              </a:rPr>
              <a:t>- Thuật toán A* sẽ mở rộng tất cả các nút có f(n) &lt; C* và một số nút có f(n) &lt;= C* được minh họa bởi biểu đồ bên dưới bằng màu xám nhạt </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11060" y="5143500"/>
            <a:ext cx="10941818" cy="4433732"/>
          </a:xfrm>
          <a:custGeom>
            <a:avLst/>
            <a:gdLst/>
            <a:ahLst/>
            <a:cxnLst/>
            <a:rect l="l" t="t" r="r" b="b"/>
            <a:pathLst>
              <a:path w="10941818" h="4433732">
                <a:moveTo>
                  <a:pt x="0" y="0"/>
                </a:moveTo>
                <a:lnTo>
                  <a:pt x="10941818" y="0"/>
                </a:lnTo>
                <a:lnTo>
                  <a:pt x="10941818" y="4433732"/>
                </a:lnTo>
                <a:lnTo>
                  <a:pt x="0" y="4433732"/>
                </a:lnTo>
                <a:lnTo>
                  <a:pt x="0" y="0"/>
                </a:lnTo>
                <a:close/>
              </a:path>
            </a:pathLst>
          </a:custGeom>
          <a:blipFill>
            <a:blip r:embed="rId6"/>
            <a:stretch>
              <a:fillRect/>
            </a:stretch>
          </a:blipFill>
        </p:spPr>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672945" y="1649818"/>
            <a:ext cx="10218048" cy="42024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Di chuyển theo đường chéo với chi phí bằng một</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r>
              <a:rPr lang="en-US" sz="3000">
                <a:solidFill>
                  <a:srgbClr val="F9F9F9"/>
                </a:solidFill>
                <a:latin typeface="Josefin Sans"/>
                <a:ea typeface="Josefin Sans"/>
                <a:cs typeface="Josefin Sans"/>
                <a:sym typeface="Josefin Sans"/>
              </a:rPr>
              <a:t>- Khi đó khoảng cách sẽ được đo bằng L∞,còn gọi là chuẩn cực đại (maximum norm), và được định nghĩa là: </a:t>
            </a:r>
          </a:p>
          <a:p>
            <a:pPr algn="l">
              <a:lnSpc>
                <a:spcPts val="3360"/>
              </a:lnSpc>
              <a:spcBef>
                <a:spcPct val="0"/>
              </a:spcBef>
            </a:pPr>
            <a:r>
              <a:rPr lang="en-US" sz="3000">
                <a:solidFill>
                  <a:srgbClr val="F9F9F9"/>
                </a:solidFill>
                <a:latin typeface="Josefin Sans"/>
                <a:ea typeface="Josefin Sans"/>
                <a:cs typeface="Josefin Sans"/>
                <a:sym typeface="Josefin Sans"/>
              </a:rPr>
              <a:t> L∞(a,b)=max(∣ax​−bx∣,∣ay​−by∣).- g_max: chi phí đi từ start đến (x,y)</a:t>
            </a:r>
          </a:p>
          <a:p>
            <a:pPr algn="l">
              <a:lnSpc>
                <a:spcPts val="3360"/>
              </a:lnSpc>
              <a:spcBef>
                <a:spcPct val="0"/>
              </a:spcBef>
            </a:pPr>
            <a:r>
              <a:rPr lang="en-US" sz="3000">
                <a:solidFill>
                  <a:srgbClr val="F9F9F9"/>
                </a:solidFill>
                <a:latin typeface="Josefin Sans"/>
                <a:ea typeface="Josefin Sans"/>
                <a:cs typeface="Josefin Sans"/>
                <a:sym typeface="Josefin Sans"/>
              </a:rPr>
              <a:t>- h_max: chi phí đi từ (x,y) đến goal</a:t>
            </a:r>
          </a:p>
          <a:p>
            <a:pPr algn="l">
              <a:lnSpc>
                <a:spcPts val="3360"/>
              </a:lnSpc>
              <a:spcBef>
                <a:spcPct val="0"/>
              </a:spcBef>
            </a:pPr>
            <a:r>
              <a:rPr lang="en-US" sz="3000">
                <a:solidFill>
                  <a:srgbClr val="F9F9F9"/>
                </a:solidFill>
                <a:latin typeface="Josefin Sans"/>
                <a:ea typeface="Josefin Sans"/>
                <a:cs typeface="Josefin Sans"/>
                <a:sym typeface="Josefin Sans"/>
              </a:rPr>
              <a:t>- f: là f-cost trong A* với chuẩn L∞ đi từ start-&gt;(x,y)-&gt; goal</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74437" y="2286562"/>
            <a:ext cx="7929929" cy="5313870"/>
          </a:xfrm>
          <a:custGeom>
            <a:avLst/>
            <a:gdLst/>
            <a:ahLst/>
            <a:cxnLst/>
            <a:rect l="l" t="t" r="r" b="b"/>
            <a:pathLst>
              <a:path w="7929929" h="5313870">
                <a:moveTo>
                  <a:pt x="0" y="0"/>
                </a:moveTo>
                <a:lnTo>
                  <a:pt x="7929929" y="0"/>
                </a:lnTo>
                <a:lnTo>
                  <a:pt x="7929929" y="5313870"/>
                </a:lnTo>
                <a:lnTo>
                  <a:pt x="0" y="5313870"/>
                </a:lnTo>
                <a:lnTo>
                  <a:pt x="0" y="0"/>
                </a:lnTo>
                <a:close/>
              </a:path>
            </a:pathLst>
          </a:custGeom>
          <a:blipFill>
            <a:blip r:embed="rId6"/>
            <a:stretch>
              <a:fillRect/>
            </a:stretch>
          </a:blipFill>
        </p:spPr>
      </p:sp>
      <p:sp>
        <p:nvSpPr>
          <p:cNvPr id="5" name="Freeform 5"/>
          <p:cNvSpPr/>
          <p:nvPr/>
        </p:nvSpPr>
        <p:spPr>
          <a:xfrm>
            <a:off x="9144000" y="2475779"/>
            <a:ext cx="6665298" cy="5335443"/>
          </a:xfrm>
          <a:custGeom>
            <a:avLst/>
            <a:gdLst/>
            <a:ahLst/>
            <a:cxnLst/>
            <a:rect l="l" t="t" r="r" b="b"/>
            <a:pathLst>
              <a:path w="6665298" h="5335443">
                <a:moveTo>
                  <a:pt x="0" y="0"/>
                </a:moveTo>
                <a:lnTo>
                  <a:pt x="6665298" y="0"/>
                </a:lnTo>
                <a:lnTo>
                  <a:pt x="6665298" y="5335442"/>
                </a:lnTo>
                <a:lnTo>
                  <a:pt x="0" y="5335442"/>
                </a:lnTo>
                <a:lnTo>
                  <a:pt x="0" y="0"/>
                </a:lnTo>
                <a:close/>
              </a:path>
            </a:pathLst>
          </a:custGeom>
          <a:blipFill>
            <a:blip r:embed="rId7"/>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672945" y="1649818"/>
            <a:ext cx="10218048" cy="21069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Di chuyển theo đường chéo với chi phí bằng một</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r>
              <a:rPr lang="en-US" sz="3000">
                <a:solidFill>
                  <a:srgbClr val="F9F9F9"/>
                </a:solidFill>
                <a:latin typeface="Josefin Sans"/>
                <a:ea typeface="Josefin Sans"/>
                <a:cs typeface="Josefin Sans"/>
                <a:sym typeface="Josefin Sans"/>
              </a:rPr>
              <a:t>-</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79124" y="6211220"/>
            <a:ext cx="9612799" cy="3695310"/>
          </a:xfrm>
          <a:custGeom>
            <a:avLst/>
            <a:gdLst/>
            <a:ahLst/>
            <a:cxnLst/>
            <a:rect l="l" t="t" r="r" b="b"/>
            <a:pathLst>
              <a:path w="9612799" h="3695310">
                <a:moveTo>
                  <a:pt x="0" y="0"/>
                </a:moveTo>
                <a:lnTo>
                  <a:pt x="9612798" y="0"/>
                </a:lnTo>
                <a:lnTo>
                  <a:pt x="9612798" y="3695309"/>
                </a:lnTo>
                <a:lnTo>
                  <a:pt x="0" y="3695309"/>
                </a:lnTo>
                <a:lnTo>
                  <a:pt x="0" y="0"/>
                </a:lnTo>
                <a:close/>
              </a:path>
            </a:pathLst>
          </a:custGeom>
          <a:blipFill>
            <a:blip r:embed="rId6"/>
            <a:stretch>
              <a:fillRect/>
            </a:stretch>
          </a:blipFill>
        </p:spPr>
      </p:sp>
      <p:sp>
        <p:nvSpPr>
          <p:cNvPr id="5" name="Freeform 5"/>
          <p:cNvSpPr/>
          <p:nvPr/>
        </p:nvSpPr>
        <p:spPr>
          <a:xfrm>
            <a:off x="9982287" y="5531943"/>
            <a:ext cx="7588623" cy="899514"/>
          </a:xfrm>
          <a:custGeom>
            <a:avLst/>
            <a:gdLst/>
            <a:ahLst/>
            <a:cxnLst/>
            <a:rect l="l" t="t" r="r" b="b"/>
            <a:pathLst>
              <a:path w="7588623" h="899514">
                <a:moveTo>
                  <a:pt x="0" y="0"/>
                </a:moveTo>
                <a:lnTo>
                  <a:pt x="7588623" y="0"/>
                </a:lnTo>
                <a:lnTo>
                  <a:pt x="7588623" y="899514"/>
                </a:lnTo>
                <a:lnTo>
                  <a:pt x="0" y="899514"/>
                </a:lnTo>
                <a:lnTo>
                  <a:pt x="0" y="0"/>
                </a:lnTo>
                <a:close/>
              </a:path>
            </a:pathLst>
          </a:custGeom>
          <a:blipFill>
            <a:blip r:embed="rId7"/>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317190" y="1779270"/>
            <a:ext cx="10218048" cy="54597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Nếu có thể di chuyển bất kì khoảng cách nào theo bất kì hướng nào, ở bất kì góc nào</a:t>
            </a:r>
          </a:p>
          <a:p>
            <a:pPr algn="l">
              <a:lnSpc>
                <a:spcPts val="3360"/>
              </a:lnSpc>
              <a:spcBef>
                <a:spcPct val="0"/>
              </a:spcBef>
            </a:pPr>
            <a:r>
              <a:rPr lang="en-US" sz="3000" b="1">
                <a:solidFill>
                  <a:srgbClr val="F9F9F9"/>
                </a:solidFill>
                <a:latin typeface="Josefin Sans Bold"/>
                <a:ea typeface="Josefin Sans Bold"/>
                <a:cs typeface="Josefin Sans Bold"/>
                <a:sym typeface="Josefin Sans Bold"/>
              </a:rPr>
              <a:t>-</a:t>
            </a:r>
            <a:r>
              <a:rPr lang="en-US" sz="3000">
                <a:solidFill>
                  <a:srgbClr val="F9F9F9"/>
                </a:solidFill>
                <a:latin typeface="Josefin Sans"/>
                <a:ea typeface="Josefin Sans"/>
                <a:cs typeface="Josefin Sans"/>
                <a:sym typeface="Josefin Sans"/>
              </a:rPr>
              <a:t> Khoảng cách và chi phí sẽ được đo bằng khoảng cách Euclid. Các ô vuông lúc này chỉ là một lưới tìm kiếm để biểu diễn một vị trí, còn thực tế thì tất cả các vị trị ở giữa đều có thể di chuyển đến được. Một lưới lớn hơn sẽ cho hình ảnh trực quan chi tiết hơn</a:t>
            </a:r>
          </a:p>
          <a:p>
            <a:pPr algn="l">
              <a:lnSpc>
                <a:spcPts val="3360"/>
              </a:lnSpc>
              <a:spcBef>
                <a:spcPct val="0"/>
              </a:spcBef>
            </a:pPr>
            <a:r>
              <a:rPr lang="en-US" sz="3000">
                <a:solidFill>
                  <a:srgbClr val="F9F9F9"/>
                </a:solidFill>
                <a:latin typeface="Josefin Sans"/>
                <a:ea typeface="Josefin Sans"/>
                <a:cs typeface="Josefin Sans"/>
                <a:sym typeface="Josefin Sans"/>
              </a:rPr>
              <a:t>- g_euclidean: khoảng cách Euclid từ mỗi ô (x,y) đến start </a:t>
            </a:r>
          </a:p>
          <a:p>
            <a:pPr algn="l">
              <a:lnSpc>
                <a:spcPts val="3360"/>
              </a:lnSpc>
              <a:spcBef>
                <a:spcPct val="0"/>
              </a:spcBef>
            </a:pPr>
            <a:r>
              <a:rPr lang="en-US" sz="3000">
                <a:solidFill>
                  <a:srgbClr val="F9F9F9"/>
                </a:solidFill>
                <a:latin typeface="Josefin Sans"/>
                <a:ea typeface="Josefin Sans"/>
                <a:cs typeface="Josefin Sans"/>
                <a:sym typeface="Josefin Sans"/>
              </a:rPr>
              <a:t>- f: tổng chi phí từ start -&gt; (x,y) -&gt; goal (theo mô hình di chuyển tự do) với chi phí Euclid</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353705" y="6734307"/>
            <a:ext cx="7989332" cy="2946066"/>
          </a:xfrm>
          <a:custGeom>
            <a:avLst/>
            <a:gdLst/>
            <a:ahLst/>
            <a:cxnLst/>
            <a:rect l="l" t="t" r="r" b="b"/>
            <a:pathLst>
              <a:path w="7989332" h="2946066">
                <a:moveTo>
                  <a:pt x="0" y="0"/>
                </a:moveTo>
                <a:lnTo>
                  <a:pt x="7989332" y="0"/>
                </a:lnTo>
                <a:lnTo>
                  <a:pt x="7989332" y="2946066"/>
                </a:lnTo>
                <a:lnTo>
                  <a:pt x="0" y="2946066"/>
                </a:lnTo>
                <a:lnTo>
                  <a:pt x="0" y="0"/>
                </a:lnTo>
                <a:close/>
              </a:path>
            </a:pathLst>
          </a:custGeom>
          <a:blipFill>
            <a:blip r:embed="rId6"/>
            <a:stretch>
              <a:fillRect/>
            </a:stretch>
          </a:blipFill>
        </p:spPr>
      </p:sp>
      <p:sp>
        <p:nvSpPr>
          <p:cNvPr id="5" name="Freeform 5"/>
          <p:cNvSpPr/>
          <p:nvPr/>
        </p:nvSpPr>
        <p:spPr>
          <a:xfrm>
            <a:off x="6200966" y="2786463"/>
            <a:ext cx="4334272" cy="3947843"/>
          </a:xfrm>
          <a:custGeom>
            <a:avLst/>
            <a:gdLst/>
            <a:ahLst/>
            <a:cxnLst/>
            <a:rect l="l" t="t" r="r" b="b"/>
            <a:pathLst>
              <a:path w="4334272" h="3947843">
                <a:moveTo>
                  <a:pt x="0" y="0"/>
                </a:moveTo>
                <a:lnTo>
                  <a:pt x="4334272" y="0"/>
                </a:lnTo>
                <a:lnTo>
                  <a:pt x="4334272" y="3947844"/>
                </a:lnTo>
                <a:lnTo>
                  <a:pt x="0" y="3947844"/>
                </a:lnTo>
                <a:lnTo>
                  <a:pt x="0" y="0"/>
                </a:lnTo>
                <a:close/>
              </a:path>
            </a:pathLst>
          </a:custGeom>
          <a:blipFill>
            <a:blip r:embed="rId7"/>
            <a:stretch>
              <a:fillRect/>
            </a:stretch>
          </a:blipFill>
        </p:spPr>
      </p:sp>
      <p:sp>
        <p:nvSpPr>
          <p:cNvPr id="6" name="Freeform 6"/>
          <p:cNvSpPr/>
          <p:nvPr/>
        </p:nvSpPr>
        <p:spPr>
          <a:xfrm>
            <a:off x="767203" y="2786463"/>
            <a:ext cx="4331926" cy="3930430"/>
          </a:xfrm>
          <a:custGeom>
            <a:avLst/>
            <a:gdLst/>
            <a:ahLst/>
            <a:cxnLst/>
            <a:rect l="l" t="t" r="r" b="b"/>
            <a:pathLst>
              <a:path w="4331926" h="3930430">
                <a:moveTo>
                  <a:pt x="0" y="0"/>
                </a:moveTo>
                <a:lnTo>
                  <a:pt x="4331926" y="0"/>
                </a:lnTo>
                <a:lnTo>
                  <a:pt x="4331926" y="3930431"/>
                </a:lnTo>
                <a:lnTo>
                  <a:pt x="0" y="3930431"/>
                </a:lnTo>
                <a:lnTo>
                  <a:pt x="0" y="0"/>
                </a:lnTo>
                <a:close/>
              </a:path>
            </a:pathLst>
          </a:custGeom>
          <a:blipFill>
            <a:blip r:embed="rId8"/>
            <a:stretch>
              <a:fillRect/>
            </a:stretch>
          </a:blipFill>
        </p:spPr>
      </p:sp>
      <p:sp>
        <p:nvSpPr>
          <p:cNvPr id="7" name="TextBox 7"/>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8" name="TextBox 8"/>
          <p:cNvSpPr txBox="1"/>
          <p:nvPr/>
        </p:nvSpPr>
        <p:spPr>
          <a:xfrm>
            <a:off x="317190" y="1779270"/>
            <a:ext cx="10218048" cy="16878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Nếu có thể di chuyển bất kì khoảng cách nào theo bất kì hướng nào, ở bất kì góc nào</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5" name="TextBox 5"/>
          <p:cNvSpPr txBox="1"/>
          <p:nvPr/>
        </p:nvSpPr>
        <p:spPr>
          <a:xfrm>
            <a:off x="317190" y="1779270"/>
            <a:ext cx="10218048" cy="37833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Nếu có thể di chuyển bất kì khoảng cách nào theo bất kì hướng nào, ở bất kì góc nào</a:t>
            </a:r>
          </a:p>
          <a:p>
            <a:pPr algn="l">
              <a:lnSpc>
                <a:spcPts val="3360"/>
              </a:lnSpc>
              <a:spcBef>
                <a:spcPct val="0"/>
              </a:spcBef>
            </a:pPr>
            <a:r>
              <a:rPr lang="en-US" sz="3000">
                <a:solidFill>
                  <a:srgbClr val="F9F9F9"/>
                </a:solidFill>
                <a:latin typeface="Josefin Sans"/>
                <a:ea typeface="Josefin Sans"/>
                <a:cs typeface="Josefin Sans"/>
                <a:sym typeface="Josefin Sans"/>
              </a:rPr>
              <a:t>- Việc sử dụng khoảng cách Manhattan làm heuristic vẫn hoạt động tốt, nhưng A* sẽ không được đảm bảo tối ưu, bởi vì đó không phải là một heuristic khả chấp — do khoảng cách Manhattan thường ước lượng vượt quá so với khoảng cách Euclid thực tế!</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5" name="TextBox 5"/>
          <p:cNvSpPr txBox="1"/>
          <p:nvPr/>
        </p:nvSpPr>
        <p:spPr>
          <a:xfrm>
            <a:off x="317190" y="1779270"/>
            <a:ext cx="10218048" cy="37833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Nếu có thể di chuyển bất kì khoảng cách nào theo bất kì hướng nào, ở bất kì góc nào</a:t>
            </a:r>
          </a:p>
          <a:p>
            <a:pPr algn="l">
              <a:lnSpc>
                <a:spcPts val="3360"/>
              </a:lnSpc>
              <a:spcBef>
                <a:spcPct val="0"/>
              </a:spcBef>
            </a:pPr>
            <a:r>
              <a:rPr lang="en-US" sz="3000">
                <a:solidFill>
                  <a:srgbClr val="F9F9F9"/>
                </a:solidFill>
                <a:latin typeface="Josefin Sans"/>
                <a:ea typeface="Josefin Sans"/>
                <a:cs typeface="Josefin Sans"/>
                <a:sym typeface="Josefin Sans"/>
              </a:rPr>
              <a:t>- g_euclideean: chi phí từ start đến (x,y) bằng khoảng cách Euclid</a:t>
            </a:r>
          </a:p>
          <a:p>
            <a:pPr algn="l">
              <a:lnSpc>
                <a:spcPts val="3360"/>
              </a:lnSpc>
              <a:spcBef>
                <a:spcPct val="0"/>
              </a:spcBef>
            </a:pPr>
            <a:r>
              <a:rPr lang="en-US" sz="3000">
                <a:solidFill>
                  <a:srgbClr val="F9F9F9"/>
                </a:solidFill>
                <a:latin typeface="Josefin Sans"/>
                <a:ea typeface="Josefin Sans"/>
                <a:cs typeface="Josefin Sans"/>
                <a:sym typeface="Josefin Sans"/>
              </a:rPr>
              <a:t>- h_manhattan: chi phí từ (x,y) đến goal bằng khoảng cách Manhattan</a:t>
            </a:r>
          </a:p>
          <a:p>
            <a:pPr algn="l">
              <a:lnSpc>
                <a:spcPts val="3360"/>
              </a:lnSpc>
              <a:spcBef>
                <a:spcPct val="0"/>
              </a:spcBef>
            </a:pPr>
            <a:r>
              <a:rPr lang="en-US" sz="3000">
                <a:solidFill>
                  <a:srgbClr val="F9F9F9"/>
                </a:solidFill>
                <a:latin typeface="Josefin Sans"/>
                <a:ea typeface="Josefin Sans"/>
                <a:cs typeface="Josefin Sans"/>
                <a:sym typeface="Josefin Sans"/>
              </a:rPr>
              <a:t>- f: tổng chi phí từ start -&gt; (x,y) -&gt; goal</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
        <p:nvSpPr>
          <p:cNvPr id="6" name="Freeform 6"/>
          <p:cNvSpPr/>
          <p:nvPr/>
        </p:nvSpPr>
        <p:spPr>
          <a:xfrm>
            <a:off x="1446761" y="6200884"/>
            <a:ext cx="10082109" cy="3310220"/>
          </a:xfrm>
          <a:custGeom>
            <a:avLst/>
            <a:gdLst/>
            <a:ahLst/>
            <a:cxnLst/>
            <a:rect l="l" t="t" r="r" b="b"/>
            <a:pathLst>
              <a:path w="10082109" h="3310220">
                <a:moveTo>
                  <a:pt x="0" y="0"/>
                </a:moveTo>
                <a:lnTo>
                  <a:pt x="10082109" y="0"/>
                </a:lnTo>
                <a:lnTo>
                  <a:pt x="10082109" y="3310220"/>
                </a:lnTo>
                <a:lnTo>
                  <a:pt x="0" y="3310220"/>
                </a:lnTo>
                <a:lnTo>
                  <a:pt x="0" y="0"/>
                </a:lnTo>
                <a:close/>
              </a:path>
            </a:pathLst>
          </a:custGeom>
          <a:blipFill>
            <a:blip r:embed="rId6"/>
            <a:stretch>
              <a:fillRect/>
            </a:stretch>
          </a:blipFill>
        </p:spPr>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8630774" y="2791431"/>
            <a:ext cx="5888620" cy="5319279"/>
          </a:xfrm>
          <a:custGeom>
            <a:avLst/>
            <a:gdLst/>
            <a:ahLst/>
            <a:cxnLst/>
            <a:rect l="l" t="t" r="r" b="b"/>
            <a:pathLst>
              <a:path w="5888620" h="5319279">
                <a:moveTo>
                  <a:pt x="0" y="0"/>
                </a:moveTo>
                <a:lnTo>
                  <a:pt x="5888620" y="0"/>
                </a:lnTo>
                <a:lnTo>
                  <a:pt x="5888620" y="5319279"/>
                </a:lnTo>
                <a:lnTo>
                  <a:pt x="0" y="5319279"/>
                </a:lnTo>
                <a:lnTo>
                  <a:pt x="0" y="0"/>
                </a:lnTo>
                <a:close/>
              </a:path>
            </a:pathLst>
          </a:custGeom>
          <a:blipFill>
            <a:blip r:embed="rId6"/>
            <a:stretch>
              <a:fillRect/>
            </a:stretch>
          </a:blipFill>
        </p:spPr>
      </p:sp>
      <p:sp>
        <p:nvSpPr>
          <p:cNvPr id="5" name="Freeform 5"/>
          <p:cNvSpPr/>
          <p:nvPr/>
        </p:nvSpPr>
        <p:spPr>
          <a:xfrm>
            <a:off x="178276" y="2791431"/>
            <a:ext cx="8252132" cy="5289399"/>
          </a:xfrm>
          <a:custGeom>
            <a:avLst/>
            <a:gdLst/>
            <a:ahLst/>
            <a:cxnLst/>
            <a:rect l="l" t="t" r="r" b="b"/>
            <a:pathLst>
              <a:path w="8252132" h="5289399">
                <a:moveTo>
                  <a:pt x="0" y="0"/>
                </a:moveTo>
                <a:lnTo>
                  <a:pt x="8252132" y="0"/>
                </a:lnTo>
                <a:lnTo>
                  <a:pt x="8252132" y="5289399"/>
                </a:lnTo>
                <a:lnTo>
                  <a:pt x="0" y="5289399"/>
                </a:lnTo>
                <a:lnTo>
                  <a:pt x="0" y="0"/>
                </a:lnTo>
                <a:close/>
              </a:path>
            </a:pathLst>
          </a:custGeom>
          <a:blipFill>
            <a:blip r:embed="rId7"/>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d)Ex</a:t>
            </a:r>
            <a:r>
              <a:rPr lang="en-US" sz="5680" b="1" u="none">
                <a:solidFill>
                  <a:srgbClr val="F7B4A7"/>
                </a:solidFill>
                <a:latin typeface="Josefin Sans Bold"/>
                <a:ea typeface="Josefin Sans Bold"/>
                <a:cs typeface="Josefin Sans Bold"/>
                <a:sym typeface="Josefin Sans Bold"/>
              </a:rPr>
              <a:t>p</a:t>
            </a:r>
            <a:r>
              <a:rPr lang="en-US" sz="5680" b="1">
                <a:solidFill>
                  <a:srgbClr val="F7B4A7"/>
                </a:solidFill>
                <a:latin typeface="Josefin Sans Bold"/>
                <a:ea typeface="Josefin Sans Bold"/>
                <a:cs typeface="Josefin Sans Bold"/>
                <a:sym typeface="Josefin Sans Bold"/>
              </a:rPr>
              <a:t>lo</a:t>
            </a:r>
            <a:r>
              <a:rPr lang="en-US" sz="5680" b="1" u="none">
                <a:solidFill>
                  <a:srgbClr val="F7B4A7"/>
                </a:solidFill>
                <a:latin typeface="Josefin Sans Bold"/>
                <a:ea typeface="Josefin Sans Bold"/>
                <a:cs typeface="Josefin Sans Bold"/>
                <a:sym typeface="Josefin Sans Bold"/>
              </a:rPr>
              <a:t>re he</a:t>
            </a:r>
            <a:r>
              <a:rPr lang="en-US" sz="5680" b="1">
                <a:solidFill>
                  <a:srgbClr val="F7B4A7"/>
                </a:solidFill>
                <a:latin typeface="Josefin Sans Bold"/>
                <a:ea typeface="Josefin Sans Bold"/>
                <a:cs typeface="Josefin Sans Bold"/>
                <a:sym typeface="Josefin Sans Bold"/>
              </a:rPr>
              <a:t>u</a:t>
            </a:r>
            <a:r>
              <a:rPr lang="en-US" sz="5680" b="1" u="none">
                <a:solidFill>
                  <a:srgbClr val="F7B4A7"/>
                </a:solidFill>
                <a:latin typeface="Josefin Sans Bold"/>
                <a:ea typeface="Josefin Sans Bold"/>
                <a:cs typeface="Josefin Sans Bold"/>
                <a:sym typeface="Josefin Sans Bold"/>
              </a:rPr>
              <a:t>ri</a:t>
            </a:r>
            <a:r>
              <a:rPr lang="en-US" sz="5680" b="1">
                <a:solidFill>
                  <a:srgbClr val="F7B4A7"/>
                </a:solidFill>
                <a:latin typeface="Josefin Sans Bold"/>
                <a:ea typeface="Josefin Sans Bold"/>
                <a:cs typeface="Josefin Sans Bold"/>
                <a:sym typeface="Josefin Sans Bold"/>
              </a:rPr>
              <a:t>s</a:t>
            </a:r>
            <a:r>
              <a:rPr lang="en-US" sz="5680" b="1" u="none">
                <a:solidFill>
                  <a:srgbClr val="F7B4A7"/>
                </a:solidFill>
                <a:latin typeface="Josefin Sans Bold"/>
                <a:ea typeface="Josefin Sans Bold"/>
                <a:cs typeface="Josefin Sans Bold"/>
                <a:sym typeface="Josefin Sans Bold"/>
              </a:rPr>
              <a:t>ti</a:t>
            </a:r>
            <a:r>
              <a:rPr lang="en-US" sz="5680" b="1">
                <a:solidFill>
                  <a:srgbClr val="F7B4A7"/>
                </a:solidFill>
                <a:latin typeface="Josefin Sans Bold"/>
                <a:ea typeface="Josefin Sans Bold"/>
                <a:cs typeface="Josefin Sans Bold"/>
                <a:sym typeface="Josefin Sans Bold"/>
              </a:rPr>
              <a:t>c </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7" name="TextBox 7"/>
          <p:cNvSpPr txBox="1"/>
          <p:nvPr/>
        </p:nvSpPr>
        <p:spPr>
          <a:xfrm>
            <a:off x="317190" y="1779270"/>
            <a:ext cx="10218048" cy="12687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Nếu có thể di chuyển bất kì khoảng cách nào theo bất kì hướng nào, ở bất kì góc nào</a:t>
            </a:r>
          </a:p>
          <a:p>
            <a:pPr algn="l">
              <a:lnSpc>
                <a:spcPts val="3360"/>
              </a:lnSpc>
              <a:spcBef>
                <a:spcPct val="0"/>
              </a:spcBef>
            </a:pPr>
            <a:endParaRPr lang="en-US" sz="3000" b="1">
              <a:solidFill>
                <a:srgbClr val="F9F9F9"/>
              </a:solidFill>
              <a:latin typeface="Josefin Sans Bold"/>
              <a:ea typeface="Josefin Sans Bold"/>
              <a:cs typeface="Josefin Sans Bold"/>
              <a:sym typeface="Josefin Sans Bo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90923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III) Bài tập</a:t>
            </a:r>
          </a:p>
        </p:txBody>
      </p:sp>
      <p:sp>
        <p:nvSpPr>
          <p:cNvPr id="5" name="TextBox 5"/>
          <p:cNvSpPr txBox="1"/>
          <p:nvPr/>
        </p:nvSpPr>
        <p:spPr>
          <a:xfrm>
            <a:off x="311997" y="2267065"/>
            <a:ext cx="12801838" cy="2136775"/>
          </a:xfrm>
          <a:prstGeom prst="rect">
            <a:avLst/>
          </a:prstGeom>
        </p:spPr>
        <p:txBody>
          <a:bodyPr lIns="0" tIns="0" rIns="0" bIns="0" rtlCol="0" anchor="t">
            <a:spAutoFit/>
          </a:bodyPr>
          <a:lstStyle/>
          <a:p>
            <a:pPr algn="ctr">
              <a:lnSpc>
                <a:spcPts val="5600"/>
              </a:lnSpc>
              <a:spcBef>
                <a:spcPct val="0"/>
              </a:spcBef>
            </a:pPr>
            <a:r>
              <a:rPr lang="en-US" sz="5000" b="1" u="sng">
                <a:solidFill>
                  <a:srgbClr val="FFFFFF"/>
                </a:solidFill>
                <a:latin typeface="Josefin Sans Bold"/>
                <a:ea typeface="Josefin Sans Bold"/>
                <a:cs typeface="Josefin Sans Bold"/>
                <a:sym typeface="Josefin Sans Bold"/>
                <a:hlinkClick r:id="rId6" tooltip="https://colab.research.google.com/github/mhahsler/CS7320-AI/blob/master/Search/Maze.ipynb"/>
              </a:rPr>
              <a:t>Solving a maze using a goal-based Agent</a:t>
            </a:r>
          </a:p>
          <a:p>
            <a:pPr algn="ctr">
              <a:lnSpc>
                <a:spcPts val="5600"/>
              </a:lnSpc>
              <a:spcBef>
                <a:spcPct val="0"/>
              </a:spcBef>
            </a:pPr>
            <a:r>
              <a:rPr lang="en-US" sz="5000" b="1" u="sng">
                <a:solidFill>
                  <a:srgbClr val="FFFFFF"/>
                </a:solidFill>
                <a:latin typeface="Josefin Sans Bold"/>
                <a:ea typeface="Josefin Sans Bold"/>
                <a:cs typeface="Josefin Sans Bold"/>
                <a:sym typeface="Josefin Sans Bold"/>
                <a:hlinkClick r:id="rId7" tooltip="https://colab.research.google.com/github/mhahsler/CS7320-AI/blob/master/Search/Show_all_mazes.ipynb"/>
              </a:rPr>
              <a:t>Mazes: Show all mazes for the assignment</a:t>
            </a:r>
          </a:p>
          <a:p>
            <a:pPr algn="ctr">
              <a:lnSpc>
                <a:spcPts val="5600"/>
              </a:lnSpc>
              <a:spcBef>
                <a:spcPct val="0"/>
              </a:spcBef>
            </a:pPr>
            <a:endParaRPr lang="en-US" sz="5000" b="1" u="sng">
              <a:solidFill>
                <a:srgbClr val="FFFFFF"/>
              </a:solidFill>
              <a:latin typeface="Josefin Sans Bold"/>
              <a:ea typeface="Josefin Sans Bold"/>
              <a:cs typeface="Josefin Sans Bold"/>
              <a:sym typeface="Josefin Sans Bold"/>
              <a:hlinkClick r:id="rId7" tooltip="https://colab.research.google.com/github/mhahsler/CS7320-AI/blob/master/Search/Show_all_mazes.ipynb"/>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803600" y="5143500"/>
            <a:ext cx="11301259" cy="762835"/>
          </a:xfrm>
          <a:custGeom>
            <a:avLst/>
            <a:gdLst/>
            <a:ahLst/>
            <a:cxnLst/>
            <a:rect l="l" t="t" r="r" b="b"/>
            <a:pathLst>
              <a:path w="11301259" h="762835">
                <a:moveTo>
                  <a:pt x="0" y="0"/>
                </a:moveTo>
                <a:lnTo>
                  <a:pt x="11301259" y="0"/>
                </a:lnTo>
                <a:lnTo>
                  <a:pt x="11301259" y="762835"/>
                </a:lnTo>
                <a:lnTo>
                  <a:pt x="0" y="762835"/>
                </a:lnTo>
                <a:lnTo>
                  <a:pt x="0" y="0"/>
                </a:lnTo>
                <a:close/>
              </a:path>
            </a:pathLst>
          </a:custGeom>
          <a:blipFill>
            <a:blip r:embed="rId6"/>
            <a:stretch>
              <a:fillRect/>
            </a:stretch>
          </a:blipFill>
        </p:spPr>
      </p:sp>
      <p:sp>
        <p:nvSpPr>
          <p:cNvPr id="5" name="TextBox 5"/>
          <p:cNvSpPr txBox="1"/>
          <p:nvPr/>
        </p:nvSpPr>
        <p:spPr>
          <a:xfrm>
            <a:off x="803600" y="2352734"/>
            <a:ext cx="14065354" cy="2884424"/>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Giới thiệu bài toán:</a:t>
            </a:r>
          </a:p>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a:t>
            </a:r>
            <a:r>
              <a:rPr lang="en-US" sz="2739" i="1">
                <a:solidFill>
                  <a:srgbClr val="FEFEFE"/>
                </a:solidFill>
                <a:latin typeface="Noto Serif Display Italics"/>
                <a:ea typeface="Noto Serif Display Italics"/>
                <a:cs typeface="Noto Serif Display Italics"/>
                <a:sym typeface="Noto Serif Display Italics"/>
              </a:rPr>
              <a:t> - Robot vacuum là một bài toán yêu cầu xây dựng một mô hình mô phỏng hoạt động của robot hút bụi trong một môi trường lưới – grid- (size n*n).</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Mục tiêu: dọn sạch toàn bộ ô có bụi trong môi trường.</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Hoạt động -action- của robot gồm:</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
        <p:nvSpPr>
          <p:cNvPr id="7" name="TextBox 7"/>
          <p:cNvSpPr txBox="1"/>
          <p:nvPr/>
        </p:nvSpPr>
        <p:spPr>
          <a:xfrm>
            <a:off x="640859" y="5982917"/>
            <a:ext cx="14065354" cy="2398649"/>
          </a:xfrm>
          <a:prstGeom prst="rect">
            <a:avLst/>
          </a:prstGeom>
        </p:spPr>
        <p:txBody>
          <a:bodyPr lIns="0" tIns="0" rIns="0" bIns="0" rtlCol="0" anchor="t">
            <a:spAutoFit/>
          </a:bodyPr>
          <a:lstStyle/>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Các hướng di chuyển north, south, west, east tương đương là lên, xuống, trái và phải.</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Hành động suck là thực hiện hành động hút bụi tại vị trí hiện tại.</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Môi trường có thể tạo ngẫu nhiên vị trí các ô bẩn ( với xác xuất mỗi ô là 0.2) và vị trí bắt đầu của robot hay ở code là agent.</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6" tooltip="https://colab.research.google.com/github/mhahsler/CS7320-AI/blob/master/Search/Maze.ipynb"/>
              </a:rPr>
              <a:t>Solving a maze using a goal-based Agent</a:t>
            </a:r>
          </a:p>
        </p:txBody>
      </p:sp>
      <p:sp>
        <p:nvSpPr>
          <p:cNvPr id="5" name="TextBox 5"/>
          <p:cNvSpPr txBox="1"/>
          <p:nvPr/>
        </p:nvSpPr>
        <p:spPr>
          <a:xfrm>
            <a:off x="533479" y="3296054"/>
            <a:ext cx="10218048" cy="67170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1.Đầu tiên định nghĩa các thành phần của bài toán tìm kiếm mê cung:</a:t>
            </a:r>
          </a:p>
          <a:p>
            <a:pPr algn="l">
              <a:lnSpc>
                <a:spcPts val="3360"/>
              </a:lnSpc>
              <a:spcBef>
                <a:spcPct val="0"/>
              </a:spcBef>
            </a:pPr>
            <a:r>
              <a:rPr lang="en-US" sz="3000">
                <a:solidFill>
                  <a:srgbClr val="F9F9F9"/>
                </a:solidFill>
                <a:latin typeface="Josefin Sans"/>
                <a:ea typeface="Josefin Sans"/>
                <a:cs typeface="Josefin Sans"/>
                <a:sym typeface="Josefin Sans"/>
              </a:rPr>
              <a:t>+ Trạng thái ban đầu: Vị trí xuất phát S, biểu diễn bằng tọa độ (row, col).</a:t>
            </a:r>
          </a:p>
          <a:p>
            <a:pPr algn="l">
              <a:lnSpc>
                <a:spcPts val="3360"/>
              </a:lnSpc>
              <a:spcBef>
                <a:spcPct val="0"/>
              </a:spcBef>
            </a:pPr>
            <a:r>
              <a:rPr lang="en-US" sz="3000">
                <a:solidFill>
                  <a:srgbClr val="F9F9F9"/>
                </a:solidFill>
                <a:latin typeface="Josefin Sans"/>
                <a:ea typeface="Josefin Sans"/>
                <a:cs typeface="Josefin Sans"/>
                <a:sym typeface="Josefin Sans"/>
              </a:rPr>
              <a:t>+ Hành động: Tập “North, South, East, West”, nghĩa là agent có thể di chuyển được lên, xuống, trái phải với điều kiện là ô trống không phải tường X.</a:t>
            </a:r>
          </a:p>
          <a:p>
            <a:pPr algn="l">
              <a:lnSpc>
                <a:spcPts val="3360"/>
              </a:lnSpc>
              <a:spcBef>
                <a:spcPct val="0"/>
              </a:spcBef>
            </a:pPr>
            <a:r>
              <a:rPr lang="en-US" sz="3000">
                <a:solidFill>
                  <a:srgbClr val="F9F9F9"/>
                </a:solidFill>
                <a:latin typeface="Josefin Sans"/>
                <a:ea typeface="Josefin Sans"/>
                <a:cs typeface="Josefin Sans"/>
                <a:sym typeface="Josefin Sans"/>
              </a:rPr>
              <a:t>+ Mô hình chuyển đổi: T(s, a) = s'. Ví dụ: đi North → (row-1, col).</a:t>
            </a:r>
          </a:p>
          <a:p>
            <a:pPr algn="l">
              <a:lnSpc>
                <a:spcPts val="3360"/>
              </a:lnSpc>
              <a:spcBef>
                <a:spcPct val="0"/>
              </a:spcBef>
            </a:pPr>
            <a:r>
              <a:rPr lang="en-US" sz="3000">
                <a:solidFill>
                  <a:srgbClr val="F9F9F9"/>
                </a:solidFill>
                <a:latin typeface="Josefin Sans"/>
                <a:ea typeface="Josefin Sans"/>
                <a:cs typeface="Josefin Sans"/>
                <a:sym typeface="Josefin Sans"/>
              </a:rPr>
              <a:t>+ Trạng thái mục tiêu: Vị trí đích G, kiểm tra bằng Goal_Test(s) = True nếu s chứa G.</a:t>
            </a:r>
          </a:p>
          <a:p>
            <a:pPr algn="l">
              <a:lnSpc>
                <a:spcPts val="3360"/>
              </a:lnSpc>
              <a:spcBef>
                <a:spcPct val="0"/>
              </a:spcBef>
            </a:pPr>
            <a:r>
              <a:rPr lang="en-US" sz="3000">
                <a:solidFill>
                  <a:srgbClr val="F9F9F9"/>
                </a:solidFill>
                <a:latin typeface="Josefin Sans"/>
                <a:ea typeface="Josefin Sans"/>
                <a:cs typeface="Josefin Sans"/>
                <a:sym typeface="Josefin Sans"/>
              </a:rPr>
              <a:t>+ Chi phí đường đi: Mỗi bước có chi phí = 1, tổng chi phí là số bước từ S đến G.</a:t>
            </a:r>
          </a:p>
          <a:p>
            <a:pPr algn="l">
              <a:lnSpc>
                <a:spcPts val="3360"/>
              </a:lnSpc>
              <a:spcBef>
                <a:spcPct val="0"/>
              </a:spcBef>
            </a:pPr>
            <a:r>
              <a:rPr lang="en-US" sz="3000">
                <a:solidFill>
                  <a:srgbClr val="F9F9F9"/>
                </a:solidFill>
                <a:latin typeface="Josefin Sans"/>
                <a:ea typeface="Josefin Sans"/>
                <a:cs typeface="Josefin Sans"/>
                <a:sym typeface="Josefin Sans"/>
              </a:rPr>
              <a:t>+ Không gian trạng thái: Tập hợp các ô hợp lệ (không phải tường). Kích thước tối đa H × W.</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
        <p:nvSpPr>
          <p:cNvPr id="6" name="TextBox 6"/>
          <p:cNvSpPr txBox="1"/>
          <p:nvPr/>
        </p:nvSpPr>
        <p:spPr>
          <a:xfrm>
            <a:off x="6745297" y="1587730"/>
            <a:ext cx="10205624" cy="1362169"/>
          </a:xfrm>
          <a:prstGeom prst="rect">
            <a:avLst/>
          </a:prstGeom>
        </p:spPr>
        <p:txBody>
          <a:bodyPr lIns="0" tIns="0" rIns="0" bIns="0" rtlCol="0" anchor="t">
            <a:spAutoFit/>
          </a:bodyPr>
          <a:lstStyle/>
          <a:p>
            <a:pPr algn="ctr">
              <a:lnSpc>
                <a:spcPts val="3550"/>
              </a:lnSpc>
              <a:spcBef>
                <a:spcPct val="0"/>
              </a:spcBef>
            </a:pPr>
            <a:r>
              <a:rPr lang="en-US" sz="3169" b="1">
                <a:solidFill>
                  <a:srgbClr val="FFFFFF"/>
                </a:solidFill>
                <a:latin typeface="Josefin Sans Bold"/>
                <a:ea typeface="Josefin Sans Bold"/>
                <a:cs typeface="Josefin Sans Bold"/>
                <a:sym typeface="Josefin Sans Bold"/>
              </a:rPr>
              <a:t>BÁO CÁO NHIỆM VỤ 1: ĐỊNH NGHĨA BÀI TOÁN TÌM KIẾM VÀ XÁC ĐỊNH KÍCH THƯỚC BÀI TOÁN</a:t>
            </a:r>
          </a:p>
          <a:p>
            <a:pPr algn="ctr">
              <a:lnSpc>
                <a:spcPts val="3550"/>
              </a:lnSpc>
              <a:spcBef>
                <a:spcPct val="0"/>
              </a:spcBef>
            </a:pPr>
            <a:endParaRPr lang="en-US" sz="3169" b="1">
              <a:solidFill>
                <a:srgbClr val="FFFFFF"/>
              </a:solidFill>
              <a:latin typeface="Josefin Sans Bold"/>
              <a:ea typeface="Josefin Sans Bold"/>
              <a:cs typeface="Josefin Sans Bold"/>
              <a:sym typeface="Josefin Sans Bo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453520" y="2654571"/>
            <a:ext cx="7439360" cy="6081677"/>
          </a:xfrm>
          <a:custGeom>
            <a:avLst/>
            <a:gdLst/>
            <a:ahLst/>
            <a:cxnLst/>
            <a:rect l="l" t="t" r="r" b="b"/>
            <a:pathLst>
              <a:path w="7439360" h="6081677">
                <a:moveTo>
                  <a:pt x="0" y="0"/>
                </a:moveTo>
                <a:lnTo>
                  <a:pt x="7439360" y="0"/>
                </a:lnTo>
                <a:lnTo>
                  <a:pt x="7439360" y="6081677"/>
                </a:lnTo>
                <a:lnTo>
                  <a:pt x="0" y="6081677"/>
                </a:lnTo>
                <a:lnTo>
                  <a:pt x="0" y="0"/>
                </a:lnTo>
                <a:close/>
              </a:path>
            </a:pathLst>
          </a:custGeom>
          <a:blipFill>
            <a:blip r:embed="rId6"/>
            <a:stretch>
              <a:fillRect/>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Maze.ipynb"/>
              </a:rPr>
              <a:t>Solving a maze using a goal-based Agent</a:t>
            </a:r>
          </a:p>
        </p:txBody>
      </p:sp>
      <p:sp>
        <p:nvSpPr>
          <p:cNvPr id="6" name="TextBox 6"/>
          <p:cNvSpPr txBox="1"/>
          <p:nvPr/>
        </p:nvSpPr>
        <p:spPr>
          <a:xfrm>
            <a:off x="380315" y="2566207"/>
            <a:ext cx="10218048" cy="617004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2.Tiếp theo em sẽ nói về hàm analyze_maze_size (hàm analyze_maze_size để phân tích kích thước bài toán.):</a:t>
            </a:r>
          </a:p>
          <a:p>
            <a:pPr algn="l">
              <a:lnSpc>
                <a:spcPts val="2912"/>
              </a:lnSpc>
              <a:spcBef>
                <a:spcPct val="0"/>
              </a:spcBef>
            </a:pPr>
            <a:r>
              <a:rPr lang="en-US" sz="2600">
                <a:solidFill>
                  <a:srgbClr val="F9F9F9"/>
                </a:solidFill>
                <a:latin typeface="Josefin Sans"/>
                <a:ea typeface="Josefin Sans"/>
                <a:cs typeface="Josefin Sans"/>
                <a:sym typeface="Josefin Sans"/>
              </a:rPr>
              <a:t>+ Lấy kích thước mê cung bằng maze.shape.</a:t>
            </a:r>
          </a:p>
          <a:p>
            <a:pPr algn="l">
              <a:lnSpc>
                <a:spcPts val="2912"/>
              </a:lnSpc>
              <a:spcBef>
                <a:spcPct val="0"/>
              </a:spcBef>
            </a:pPr>
            <a:r>
              <a:rPr lang="en-US" sz="2600">
                <a:solidFill>
                  <a:srgbClr val="F9F9F9"/>
                </a:solidFill>
                <a:latin typeface="Josefin Sans"/>
                <a:ea typeface="Josefin Sans"/>
                <a:cs typeface="Josefin Sans"/>
                <a:sym typeface="Josefin Sans"/>
              </a:rPr>
              <a:t>+ Đếm số ô trống khác X để tính n (kích thước không gian trạng thái).</a:t>
            </a:r>
          </a:p>
          <a:p>
            <a:pPr algn="l">
              <a:lnSpc>
                <a:spcPts val="2912"/>
              </a:lnSpc>
              <a:spcBef>
                <a:spcPct val="0"/>
              </a:spcBef>
            </a:pPr>
            <a:r>
              <a:rPr lang="en-US" sz="2600">
                <a:solidFill>
                  <a:srgbClr val="F9F9F9"/>
                </a:solidFill>
                <a:latin typeface="Josefin Sans"/>
                <a:ea typeface="Josefin Sans"/>
                <a:cs typeface="Josefin Sans"/>
                <a:sym typeface="Josefin Sans"/>
              </a:rPr>
              <a:t>+ Tìm vị trí bắt đầu S và mục tiêu G.</a:t>
            </a:r>
          </a:p>
          <a:p>
            <a:pPr algn="l">
              <a:lnSpc>
                <a:spcPts val="2912"/>
              </a:lnSpc>
              <a:spcBef>
                <a:spcPct val="0"/>
              </a:spcBef>
            </a:pPr>
            <a:r>
              <a:rPr lang="en-US" sz="2600">
                <a:solidFill>
                  <a:srgbClr val="F9F9F9"/>
                </a:solidFill>
                <a:latin typeface="Josefin Sans"/>
                <a:ea typeface="Josefin Sans"/>
                <a:cs typeface="Josefin Sans"/>
                <a:sym typeface="Josefin Sans"/>
              </a:rPr>
              <a:t>+ Tính khoảng cách Manhattan để ước lượng độ sâu tối ưu d.</a:t>
            </a:r>
          </a:p>
          <a:p>
            <a:pPr algn="l">
              <a:lnSpc>
                <a:spcPts val="2912"/>
              </a:lnSpc>
              <a:spcBef>
                <a:spcPct val="0"/>
              </a:spcBef>
            </a:pPr>
            <a:r>
              <a:rPr lang="en-US" sz="2600">
                <a:solidFill>
                  <a:srgbClr val="F9F9F9"/>
                </a:solidFill>
                <a:latin typeface="Josefin Sans"/>
                <a:ea typeface="Josefin Sans"/>
                <a:cs typeface="Josefin Sans"/>
                <a:sym typeface="Josefin Sans"/>
              </a:rPr>
              <a:t>+ Xác định độ sâu tối đa m = số ô trống - 1.</a:t>
            </a:r>
          </a:p>
          <a:p>
            <a:pPr algn="l">
              <a:lnSpc>
                <a:spcPts val="2912"/>
              </a:lnSpc>
              <a:spcBef>
                <a:spcPct val="0"/>
              </a:spcBef>
            </a:pPr>
            <a:r>
              <a:rPr lang="en-US" sz="2600">
                <a:solidFill>
                  <a:srgbClr val="F9F9F9"/>
                </a:solidFill>
                <a:latin typeface="Josefin Sans"/>
                <a:ea typeface="Josefin Sans"/>
                <a:cs typeface="Josefin Sans"/>
                <a:sym typeface="Josefin Sans"/>
              </a:rPr>
              <a:t>+ Hệ số phân nhánh b = 4, vì mỗi ô có thể đi tối đa 4 hướng.</a:t>
            </a:r>
          </a:p>
          <a:p>
            <a:pPr algn="l">
              <a:lnSpc>
                <a:spcPts val="2912"/>
              </a:lnSpc>
              <a:spcBef>
                <a:spcPct val="0"/>
              </a:spcBef>
            </a:pPr>
            <a:r>
              <a:rPr lang="en-US" sz="2600">
                <a:solidFill>
                  <a:srgbClr val="F9F9F9"/>
                </a:solidFill>
                <a:latin typeface="Josefin Sans"/>
                <a:ea typeface="Josefin Sans"/>
                <a:cs typeface="Josefin Sans"/>
                <a:sym typeface="Josefin Sans"/>
              </a:rPr>
              <a:t>+ Hàm trả về các giá trị n, d, m, b để sử dụng cho phân tích.</a:t>
            </a:r>
          </a:p>
          <a:p>
            <a:pPr algn="l">
              <a:lnSpc>
                <a:spcPts val="2912"/>
              </a:lnSpc>
              <a:spcBef>
                <a:spcPct val="0"/>
              </a:spcBef>
            </a:pPr>
            <a:r>
              <a:rPr lang="en-US" sz="2600">
                <a:solidFill>
                  <a:srgbClr val="F9F9F9"/>
                </a:solidFill>
                <a:latin typeface="Josefin Sans"/>
                <a:ea typeface="Josefin Sans"/>
                <a:cs typeface="Josefin Sans"/>
                <a:sym typeface="Josefin Sans"/>
              </a:rPr>
              <a:t>+ Trong đó:</a:t>
            </a:r>
          </a:p>
          <a:p>
            <a:pPr algn="l">
              <a:lnSpc>
                <a:spcPts val="2912"/>
              </a:lnSpc>
              <a:spcBef>
                <a:spcPct val="0"/>
              </a:spcBef>
            </a:pPr>
            <a:r>
              <a:rPr lang="en-US" sz="2600">
                <a:solidFill>
                  <a:srgbClr val="F9F9F9"/>
                </a:solidFill>
                <a:latin typeface="Josefin Sans"/>
                <a:ea typeface="Josefin Sans"/>
                <a:cs typeface="Josefin Sans"/>
                <a:sym typeface="Josefin Sans"/>
              </a:rPr>
              <a:t> + n là số ô trống trong mê cung.</a:t>
            </a:r>
          </a:p>
          <a:p>
            <a:pPr algn="l">
              <a:lnSpc>
                <a:spcPts val="2912"/>
              </a:lnSpc>
              <a:spcBef>
                <a:spcPct val="0"/>
              </a:spcBef>
            </a:pPr>
            <a:r>
              <a:rPr lang="en-US" sz="2600">
                <a:solidFill>
                  <a:srgbClr val="F9F9F9"/>
                </a:solidFill>
                <a:latin typeface="Josefin Sans"/>
                <a:ea typeface="Josefin Sans"/>
                <a:cs typeface="Josefin Sans"/>
                <a:sym typeface="Josefin Sans"/>
              </a:rPr>
              <a:t> + d được ước tính bằng khoảng cách Manhattan từ S đến G.</a:t>
            </a:r>
          </a:p>
          <a:p>
            <a:pPr algn="l">
              <a:lnSpc>
                <a:spcPts val="2912"/>
              </a:lnSpc>
              <a:spcBef>
                <a:spcPct val="0"/>
              </a:spcBef>
            </a:pPr>
            <a:r>
              <a:rPr lang="en-US" sz="2600">
                <a:solidFill>
                  <a:srgbClr val="F9F9F9"/>
                </a:solidFill>
                <a:latin typeface="Josefin Sans"/>
                <a:ea typeface="Josefin Sans"/>
                <a:cs typeface="Josefin Sans"/>
                <a:sym typeface="Josefin Sans"/>
              </a:rPr>
              <a:t> + m là độ sâu tối đa trong trường hợp xấu nhất.</a:t>
            </a:r>
          </a:p>
          <a:p>
            <a:pPr algn="l">
              <a:lnSpc>
                <a:spcPts val="2912"/>
              </a:lnSpc>
              <a:spcBef>
                <a:spcPct val="0"/>
              </a:spcBef>
            </a:pPr>
            <a:r>
              <a:rPr lang="en-US" sz="2600">
                <a:solidFill>
                  <a:srgbClr val="F9F9F9"/>
                </a:solidFill>
                <a:latin typeface="Josefin Sans"/>
                <a:ea typeface="Josefin Sans"/>
                <a:cs typeface="Josefin Sans"/>
                <a:sym typeface="Josefin Sans"/>
              </a:rPr>
              <a:t> + b là hệ số phân nhánh tối đa bằng 4.</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716904" y="5143500"/>
            <a:ext cx="9481426" cy="4983460"/>
          </a:xfrm>
          <a:custGeom>
            <a:avLst/>
            <a:gdLst/>
            <a:ahLst/>
            <a:cxnLst/>
            <a:rect l="l" t="t" r="r" b="b"/>
            <a:pathLst>
              <a:path w="9481426" h="4983460">
                <a:moveTo>
                  <a:pt x="0" y="0"/>
                </a:moveTo>
                <a:lnTo>
                  <a:pt x="9481426" y="0"/>
                </a:lnTo>
                <a:lnTo>
                  <a:pt x="9481426" y="4983460"/>
                </a:lnTo>
                <a:lnTo>
                  <a:pt x="0" y="4983460"/>
                </a:lnTo>
                <a:lnTo>
                  <a:pt x="0" y="0"/>
                </a:lnTo>
                <a:close/>
              </a:path>
            </a:pathLst>
          </a:custGeom>
          <a:blipFill>
            <a:blip r:embed="rId6"/>
            <a:stretch>
              <a:fillRect/>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Maze.ipynb"/>
              </a:rPr>
              <a:t>Solving a maze using a goal-based Agent</a:t>
            </a:r>
          </a:p>
        </p:txBody>
      </p:sp>
      <p:sp>
        <p:nvSpPr>
          <p:cNvPr id="6" name="TextBox 6"/>
          <p:cNvSpPr txBox="1"/>
          <p:nvPr/>
        </p:nvSpPr>
        <p:spPr>
          <a:xfrm>
            <a:off x="380315" y="2566207"/>
            <a:ext cx="10218048" cy="436029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BÁO CÁO NHIỆM VỤ 2: TÌM KIẾM KHÔNG THÔNG TIN THEO CHIỀU RỘNG VÀ CHIỀU SÂU</a:t>
            </a: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Bước 1: Triển khai một hàm hỗ trợ</a:t>
            </a:r>
          </a:p>
          <a:p>
            <a:pPr algn="l">
              <a:lnSpc>
                <a:spcPts val="2912"/>
              </a:lnSpc>
              <a:spcBef>
                <a:spcPct val="0"/>
              </a:spcBef>
            </a:pPr>
            <a:r>
              <a:rPr lang="en-US" sz="2600">
                <a:solidFill>
                  <a:srgbClr val="F9F9F9"/>
                </a:solidFill>
                <a:latin typeface="Josefin Sans"/>
                <a:ea typeface="Josefin Sans"/>
                <a:cs typeface="Josefin Sans"/>
                <a:sym typeface="Josefin Sans"/>
              </a:rPr>
              <a:t>+ Tạo hàm get_neighbors(maze, pos) để tìm các vị trí có thể di chuyển.+ Định nghĩa tập hành động ACTIONS với 4 hướng: North, South, East, West.</a:t>
            </a:r>
          </a:p>
          <a:p>
            <a:pPr algn="l">
              <a:lnSpc>
                <a:spcPts val="2912"/>
              </a:lnSpc>
              <a:spcBef>
                <a:spcPct val="0"/>
              </a:spcBef>
            </a:pPr>
            <a:r>
              <a:rPr lang="en-US" sz="2600">
                <a:solidFill>
                  <a:srgbClr val="F9F9F9"/>
                </a:solidFill>
                <a:latin typeface="Josefin Sans"/>
                <a:ea typeface="Josefin Sans"/>
                <a:cs typeface="Josefin Sans"/>
                <a:sym typeface="Josefin Sans"/>
              </a:rPr>
              <a:t> + Kiểm tra điều kiện hợp lệ: trong giới hạn mê cung và không phải tường.</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6" tooltip="https://colab.research.google.com/github/mhahsler/CS7320-AI/blob/master/Search/Maze.ipynb"/>
              </a:rPr>
              <a:t>Solving a maze using a goal-based Agent</a:t>
            </a:r>
          </a:p>
        </p:txBody>
      </p:sp>
      <p:sp>
        <p:nvSpPr>
          <p:cNvPr id="5" name="TextBox 5"/>
          <p:cNvSpPr txBox="1"/>
          <p:nvPr/>
        </p:nvSpPr>
        <p:spPr>
          <a:xfrm>
            <a:off x="380315" y="2566207"/>
            <a:ext cx="10218048" cy="472224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BÁO CÁO NHIỆM VỤ 2: TÌM KIẾM KHÔNG THÔNG TIN THEO CHIỀU RỘNG VÀ CHIỀU SÂU</a:t>
            </a: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Bước 2: Triển khai thuật toán BFS</a:t>
            </a:r>
          </a:p>
          <a:p>
            <a:pPr algn="l">
              <a:lnSpc>
                <a:spcPts val="2912"/>
              </a:lnSpc>
              <a:spcBef>
                <a:spcPct val="0"/>
              </a:spcBef>
            </a:pPr>
            <a:r>
              <a:rPr lang="en-US" sz="2600">
                <a:solidFill>
                  <a:srgbClr val="F9F9F9"/>
                </a:solidFill>
                <a:latin typeface="Josefin Sans"/>
                <a:ea typeface="Josefin Sans"/>
                <a:cs typeface="Josefin Sans"/>
                <a:sym typeface="Josefin Sans"/>
              </a:rPr>
              <a:t>+ Sử dụng deque (queue FIFO) cho frontier.</a:t>
            </a:r>
          </a:p>
          <a:p>
            <a:pPr algn="l">
              <a:lnSpc>
                <a:spcPts val="2912"/>
              </a:lnSpc>
              <a:spcBef>
                <a:spcPct val="0"/>
              </a:spcBef>
            </a:pPr>
            <a:r>
              <a:rPr lang="en-US" sz="2600">
                <a:solidFill>
                  <a:srgbClr val="F9F9F9"/>
                </a:solidFill>
                <a:latin typeface="Josefin Sans"/>
                <a:ea typeface="Josefin Sans"/>
                <a:cs typeface="Josefin Sans"/>
                <a:sym typeface="Josefin Sans"/>
              </a:rPr>
              <a:t> + Duy trì tập visited để theo dõi trạng thái đã thăm.</a:t>
            </a:r>
          </a:p>
          <a:p>
            <a:pPr algn="l">
              <a:lnSpc>
                <a:spcPts val="2912"/>
              </a:lnSpc>
              <a:spcBef>
                <a:spcPct val="0"/>
              </a:spcBef>
            </a:pPr>
            <a:r>
              <a:rPr lang="en-US" sz="2600">
                <a:solidFill>
                  <a:srgbClr val="F9F9F9"/>
                </a:solidFill>
                <a:latin typeface="Josefin Sans"/>
                <a:ea typeface="Josefin Sans"/>
                <a:cs typeface="Josefin Sans"/>
                <a:sym typeface="Josefin Sans"/>
              </a:rPr>
              <a:t> + Thu thập metrics: chi phí đường đi, số nút mở rộng, độ sâu tối đa, kích thước frontier.</a:t>
            </a:r>
          </a:p>
          <a:p>
            <a:pPr algn="l">
              <a:lnSpc>
                <a:spcPts val="2912"/>
              </a:lnSpc>
              <a:spcBef>
                <a:spcPct val="0"/>
              </a:spcBef>
            </a:pPr>
            <a:r>
              <a:rPr lang="en-US" sz="2600">
                <a:solidFill>
                  <a:srgbClr val="F9F9F9"/>
                </a:solidFill>
                <a:latin typeface="Josefin Sans"/>
                <a:ea typeface="Josefin Sans"/>
                <a:cs typeface="Josefin Sans"/>
                <a:sym typeface="Josefin Sans"/>
              </a:rPr>
              <a:t> + Trả về đường đi tối ưu (ngắn nhất)</a:t>
            </a:r>
            <a:r>
              <a:rPr lang="en-US" sz="2600" b="1">
                <a:solidFill>
                  <a:srgbClr val="F9F9F9"/>
                </a:solidFill>
                <a:latin typeface="Josefin Sans Bold"/>
                <a:ea typeface="Josefin Sans Bold"/>
                <a:cs typeface="Josefin Sans Bold"/>
                <a:sym typeface="Josefin Sans Bold"/>
              </a:rPr>
              <a:t>.</a:t>
            </a: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598363" y="1028700"/>
            <a:ext cx="6660937" cy="8906067"/>
          </a:xfrm>
          <a:custGeom>
            <a:avLst/>
            <a:gdLst/>
            <a:ahLst/>
            <a:cxnLst/>
            <a:rect l="l" t="t" r="r" b="b"/>
            <a:pathLst>
              <a:path w="6660937" h="8906067">
                <a:moveTo>
                  <a:pt x="0" y="0"/>
                </a:moveTo>
                <a:lnTo>
                  <a:pt x="6660937" y="0"/>
                </a:lnTo>
                <a:lnTo>
                  <a:pt x="6660937" y="8906067"/>
                </a:lnTo>
                <a:lnTo>
                  <a:pt x="0" y="8906067"/>
                </a:lnTo>
                <a:lnTo>
                  <a:pt x="0" y="0"/>
                </a:lnTo>
                <a:close/>
              </a:path>
            </a:pathLst>
          </a:custGeom>
          <a:blipFill>
            <a:blip r:embed="rId6"/>
            <a:stretch>
              <a:fillRect t="-2484" b="-2484"/>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Maze.ipynb"/>
              </a:rPr>
              <a:t>Solving a maze using a goal-based Agent</a:t>
            </a:r>
          </a:p>
        </p:txBody>
      </p:sp>
      <p:sp>
        <p:nvSpPr>
          <p:cNvPr id="6" name="TextBox 6"/>
          <p:cNvSpPr txBox="1"/>
          <p:nvPr/>
        </p:nvSpPr>
        <p:spPr>
          <a:xfrm>
            <a:off x="380315" y="2566207"/>
            <a:ext cx="10218048" cy="327444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BÁO CÁO NHIỆM VỤ 2: TÌM KIẾM KHÔNG THÔNG TIN THEO CHIỀU RỘNG VÀ CHIỀU SÂU</a:t>
            </a: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Bước 2: Triển khai thuật toán BFS</a:t>
            </a: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734564" y="1435096"/>
            <a:ext cx="6074536" cy="7652958"/>
          </a:xfrm>
          <a:custGeom>
            <a:avLst/>
            <a:gdLst/>
            <a:ahLst/>
            <a:cxnLst/>
            <a:rect l="l" t="t" r="r" b="b"/>
            <a:pathLst>
              <a:path w="6074536" h="7652958">
                <a:moveTo>
                  <a:pt x="0" y="0"/>
                </a:moveTo>
                <a:lnTo>
                  <a:pt x="6074535" y="0"/>
                </a:lnTo>
                <a:lnTo>
                  <a:pt x="6074535" y="7652958"/>
                </a:lnTo>
                <a:lnTo>
                  <a:pt x="0" y="7652958"/>
                </a:lnTo>
                <a:lnTo>
                  <a:pt x="0" y="0"/>
                </a:lnTo>
                <a:close/>
              </a:path>
            </a:pathLst>
          </a:custGeom>
          <a:blipFill>
            <a:blip r:embed="rId6"/>
            <a:stretch>
              <a:fillRect/>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Maze.ipynb"/>
              </a:rPr>
              <a:t>Solving a maze using a goal-based Agent</a:t>
            </a:r>
          </a:p>
        </p:txBody>
      </p:sp>
      <p:sp>
        <p:nvSpPr>
          <p:cNvPr id="6" name="TextBox 6"/>
          <p:cNvSpPr txBox="1"/>
          <p:nvPr/>
        </p:nvSpPr>
        <p:spPr>
          <a:xfrm>
            <a:off x="380315" y="2566207"/>
            <a:ext cx="10218048" cy="508419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BÁO CÁO NHIỆM VỤ 2: TÌM KIẾM KHÔNG THÔNG TIN THEO CHIỀU RỘNG VÀ CHIỀU SÂU</a:t>
            </a: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Bước 3: Triển khai thuật toán DFS</a:t>
            </a:r>
          </a:p>
          <a:p>
            <a:pPr algn="l">
              <a:lnSpc>
                <a:spcPts val="2912"/>
              </a:lnSpc>
              <a:spcBef>
                <a:spcPct val="0"/>
              </a:spcBef>
            </a:pPr>
            <a:r>
              <a:rPr lang="en-US" sz="2600">
                <a:solidFill>
                  <a:srgbClr val="F9F9F9"/>
                </a:solidFill>
                <a:latin typeface="Josefin Sans"/>
                <a:ea typeface="Josefin Sans"/>
                <a:cs typeface="Josefin Sans"/>
                <a:sym typeface="Josefin Sans"/>
              </a:rPr>
              <a:t>+ Sử dụng đệ quy. </a:t>
            </a:r>
          </a:p>
          <a:p>
            <a:pPr algn="l">
              <a:lnSpc>
                <a:spcPts val="2912"/>
              </a:lnSpc>
              <a:spcBef>
                <a:spcPct val="0"/>
              </a:spcBef>
            </a:pPr>
            <a:r>
              <a:rPr lang="en-US" sz="2600">
                <a:solidFill>
                  <a:srgbClr val="F9F9F9"/>
                </a:solidFill>
                <a:latin typeface="Josefin Sans"/>
                <a:ea typeface="Josefin Sans"/>
                <a:cs typeface="Josefin Sans"/>
                <a:sym typeface="Josefin Sans"/>
              </a:rPr>
              <a:t> + Không dùng tập reached toàn cục để tiết kiệm bộ nhớ.</a:t>
            </a:r>
          </a:p>
          <a:p>
            <a:pPr algn="l">
              <a:lnSpc>
                <a:spcPts val="2912"/>
              </a:lnSpc>
              <a:spcBef>
                <a:spcPct val="0"/>
              </a:spcBef>
            </a:pPr>
            <a:r>
              <a:rPr lang="en-US" sz="2600">
                <a:solidFill>
                  <a:srgbClr val="F9F9F9"/>
                </a:solidFill>
                <a:latin typeface="Josefin Sans"/>
                <a:ea typeface="Josefin Sans"/>
                <a:cs typeface="Josefin Sans"/>
                <a:sym typeface="Josefin Sans"/>
              </a:rPr>
              <a:t> + Chỉ kiểm tra chu trình trên đường đi hiện tại.</a:t>
            </a:r>
          </a:p>
          <a:p>
            <a:pPr algn="l">
              <a:lnSpc>
                <a:spcPts val="2912"/>
              </a:lnSpc>
              <a:spcBef>
                <a:spcPct val="0"/>
              </a:spcBef>
            </a:pPr>
            <a:r>
              <a:rPr lang="en-US" sz="2600">
                <a:solidFill>
                  <a:srgbClr val="F9F9F9"/>
                </a:solidFill>
                <a:latin typeface="Josefin Sans"/>
                <a:ea typeface="Josefin Sans"/>
                <a:cs typeface="Josefin Sans"/>
                <a:sym typeface="Josefin Sans"/>
              </a:rPr>
              <a:t> + Đặt giới hạn độ sâu để tránh vòng lặp vô hạn.</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80315" y="4548234"/>
            <a:ext cx="10696053" cy="5107279"/>
          </a:xfrm>
          <a:custGeom>
            <a:avLst/>
            <a:gdLst/>
            <a:ahLst/>
            <a:cxnLst/>
            <a:rect l="l" t="t" r="r" b="b"/>
            <a:pathLst>
              <a:path w="10696053" h="5107279">
                <a:moveTo>
                  <a:pt x="0" y="0"/>
                </a:moveTo>
                <a:lnTo>
                  <a:pt x="10696053" y="0"/>
                </a:lnTo>
                <a:lnTo>
                  <a:pt x="10696053" y="5107279"/>
                </a:lnTo>
                <a:lnTo>
                  <a:pt x="0" y="5107279"/>
                </a:lnTo>
                <a:lnTo>
                  <a:pt x="0" y="0"/>
                </a:lnTo>
                <a:close/>
              </a:path>
            </a:pathLst>
          </a:custGeom>
          <a:blipFill>
            <a:blip r:embed="rId6"/>
            <a:stretch>
              <a:fillRect/>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Maze.ipynb"/>
              </a:rPr>
              <a:t>Solving a maze using a goal-based Agent</a:t>
            </a:r>
          </a:p>
        </p:txBody>
      </p:sp>
      <p:sp>
        <p:nvSpPr>
          <p:cNvPr id="6" name="TextBox 6"/>
          <p:cNvSpPr txBox="1"/>
          <p:nvPr/>
        </p:nvSpPr>
        <p:spPr>
          <a:xfrm>
            <a:off x="380315" y="2566207"/>
            <a:ext cx="10218048" cy="472224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BÁO CÁO NHIỆM VỤ 2: TÌM KIẾM KHÔNG THÔNG TIN THEO CHIỀU RỘNG VÀ CHIỀU SÂU</a:t>
            </a: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Bước 4: Tạo hàm kiểm thử và so sánh</a:t>
            </a:r>
          </a:p>
          <a:p>
            <a:pPr algn="l">
              <a:lnSpc>
                <a:spcPts val="2912"/>
              </a:lnSpc>
              <a:spcBef>
                <a:spcPct val="0"/>
              </a:spcBef>
            </a:pPr>
            <a:r>
              <a:rPr lang="en-US" sz="2600">
                <a:solidFill>
                  <a:srgbClr val="F9F9F9"/>
                </a:solidFill>
                <a:latin typeface="Josefin Sans"/>
                <a:ea typeface="Josefin Sans"/>
                <a:cs typeface="Josefin Sans"/>
                <a:sym typeface="Josefin Sans"/>
              </a:rPr>
              <a:t>+ Hàm print_result() để hiển thị kết quả.</a:t>
            </a:r>
          </a:p>
          <a:p>
            <a:pPr algn="l">
              <a:lnSpc>
                <a:spcPts val="2912"/>
              </a:lnSpc>
              <a:spcBef>
                <a:spcPct val="0"/>
              </a:spcBef>
            </a:pPr>
            <a:r>
              <a:rPr lang="en-US" sz="2600">
                <a:solidFill>
                  <a:srgbClr val="F9F9F9"/>
                </a:solidFill>
                <a:latin typeface="Josefin Sans"/>
                <a:ea typeface="Josefin Sans"/>
                <a:cs typeface="Josefin Sans"/>
                <a:sym typeface="Josefin Sans"/>
              </a:rPr>
              <a:t> + So sánh hiệu suất giữa hai thuật toán.</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80315" y="7881492"/>
            <a:ext cx="11208917" cy="1817269"/>
          </a:xfrm>
          <a:custGeom>
            <a:avLst/>
            <a:gdLst/>
            <a:ahLst/>
            <a:cxnLst/>
            <a:rect l="l" t="t" r="r" b="b"/>
            <a:pathLst>
              <a:path w="11208917" h="1817269">
                <a:moveTo>
                  <a:pt x="0" y="0"/>
                </a:moveTo>
                <a:lnTo>
                  <a:pt x="11208917" y="0"/>
                </a:lnTo>
                <a:lnTo>
                  <a:pt x="11208917" y="1817269"/>
                </a:lnTo>
                <a:lnTo>
                  <a:pt x="0" y="1817269"/>
                </a:lnTo>
                <a:lnTo>
                  <a:pt x="0" y="0"/>
                </a:lnTo>
                <a:close/>
              </a:path>
            </a:pathLst>
          </a:custGeom>
          <a:blipFill>
            <a:blip r:embed="rId6"/>
            <a:stretch>
              <a:fillRect/>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Maze.ipynb"/>
              </a:rPr>
              <a:t>Solving a maze using a goal-based Agent</a:t>
            </a:r>
          </a:p>
        </p:txBody>
      </p:sp>
      <p:sp>
        <p:nvSpPr>
          <p:cNvPr id="6" name="TextBox 6"/>
          <p:cNvSpPr txBox="1"/>
          <p:nvPr/>
        </p:nvSpPr>
        <p:spPr>
          <a:xfrm>
            <a:off x="380315" y="2566207"/>
            <a:ext cx="10218048" cy="436029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BÁO CÁO NHIỆM VỤ 3: TÌM KIẾM CÓ THÔNG TIN Triển khai tìm kiếm tham lam theo chiều rộng tốt nhất và tìm kiếm A*.</a:t>
            </a: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Bước 1: Triển khai hàm Heuristic</a:t>
            </a:r>
          </a:p>
          <a:p>
            <a:pPr algn="l">
              <a:lnSpc>
                <a:spcPts val="2912"/>
              </a:lnSpc>
              <a:spcBef>
                <a:spcPct val="0"/>
              </a:spcBef>
            </a:pPr>
            <a:r>
              <a:rPr lang="en-US" sz="2600">
                <a:solidFill>
                  <a:srgbClr val="F9F9F9"/>
                </a:solidFill>
                <a:latin typeface="Josefin Sans"/>
                <a:ea typeface="Josefin Sans"/>
                <a:cs typeface="Josefin Sans"/>
                <a:sym typeface="Josefin Sans"/>
              </a:rPr>
              <a:t>+ Hàm manhattan_distance(pos1, pos2): Tính khoảng cách Manhattan giữa 2 vị trí.</a:t>
            </a:r>
          </a:p>
          <a:p>
            <a:pPr algn="l">
              <a:lnSpc>
                <a:spcPts val="2912"/>
              </a:lnSpc>
              <a:spcBef>
                <a:spcPct val="0"/>
              </a:spcBef>
            </a:pPr>
            <a:r>
              <a:rPr lang="en-US" sz="2600">
                <a:solidFill>
                  <a:srgbClr val="F9F9F9"/>
                </a:solidFill>
                <a:latin typeface="Josefin Sans"/>
                <a:ea typeface="Josefin Sans"/>
                <a:cs typeface="Josefin Sans"/>
                <a:sym typeface="Josefin Sans"/>
              </a:rPr>
              <a:t> + Với công thức Công thức: |x1-x2| + |y1-y2|.</a:t>
            </a:r>
          </a:p>
          <a:p>
            <a:pPr algn="l">
              <a:lnSpc>
                <a:spcPts val="2912"/>
              </a:lnSpc>
              <a:spcBef>
                <a:spcPct val="0"/>
              </a:spcBef>
            </a:pPr>
            <a:r>
              <a:rPr lang="en-US" sz="2600">
                <a:solidFill>
                  <a:srgbClr val="F9F9F9"/>
                </a:solidFill>
                <a:latin typeface="Josefin Sans"/>
                <a:ea typeface="Josefin Sans"/>
                <a:cs typeface="Josefin Sans"/>
                <a:sym typeface="Josefin Sans"/>
              </a:rPr>
              <a:t> + Được sử dụng làm hàm heuristic h(n) cho cả GBFS và A*.</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33479" y="5934052"/>
            <a:ext cx="11301259" cy="4181466"/>
          </a:xfrm>
          <a:custGeom>
            <a:avLst/>
            <a:gdLst/>
            <a:ahLst/>
            <a:cxnLst/>
            <a:rect l="l" t="t" r="r" b="b"/>
            <a:pathLst>
              <a:path w="11301259" h="4181466">
                <a:moveTo>
                  <a:pt x="0" y="0"/>
                </a:moveTo>
                <a:lnTo>
                  <a:pt x="11301259" y="0"/>
                </a:lnTo>
                <a:lnTo>
                  <a:pt x="11301259" y="4181466"/>
                </a:lnTo>
                <a:lnTo>
                  <a:pt x="0" y="4181466"/>
                </a:lnTo>
                <a:lnTo>
                  <a:pt x="0" y="0"/>
                </a:lnTo>
                <a:close/>
              </a:path>
            </a:pathLst>
          </a:custGeom>
          <a:blipFill>
            <a:blip r:embed="rId6"/>
            <a:stretch>
              <a:fillRect/>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Maze.ipynb"/>
              </a:rPr>
              <a:t>Solving a maze using a goal-based Agent</a:t>
            </a:r>
          </a:p>
        </p:txBody>
      </p:sp>
      <p:sp>
        <p:nvSpPr>
          <p:cNvPr id="6" name="TextBox 6"/>
          <p:cNvSpPr txBox="1"/>
          <p:nvPr/>
        </p:nvSpPr>
        <p:spPr>
          <a:xfrm>
            <a:off x="380315" y="2566207"/>
            <a:ext cx="10218048" cy="436029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BÁO CÁO NHIỆM VỤ 3: TÌM KIẾM CÓ THÔNG TIN Triển khai tìm kiếm tham lam theo chiều rộng tốt nhất và tìm kiếm A*.</a:t>
            </a: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Bước 2: Tạo class NodeWithHeuristic</a:t>
            </a:r>
          </a:p>
          <a:p>
            <a:pPr algn="l">
              <a:lnSpc>
                <a:spcPts val="2912"/>
              </a:lnSpc>
              <a:spcBef>
                <a:spcPct val="0"/>
              </a:spcBef>
            </a:pPr>
            <a:r>
              <a:rPr lang="en-US" sz="2600">
                <a:solidFill>
                  <a:srgbClr val="F9F9F9"/>
                </a:solidFill>
                <a:latin typeface="Josefin Sans"/>
                <a:ea typeface="Josefin Sans"/>
                <a:cs typeface="Josefin Sans"/>
                <a:sym typeface="Josefin Sans"/>
              </a:rPr>
              <a:t>+ Kế thừa từ class Node ban đầu</a:t>
            </a:r>
          </a:p>
          <a:p>
            <a:pPr algn="l">
              <a:lnSpc>
                <a:spcPts val="2912"/>
              </a:lnSpc>
              <a:spcBef>
                <a:spcPct val="0"/>
              </a:spcBef>
            </a:pPr>
            <a:r>
              <a:rPr lang="en-US" sz="2600">
                <a:solidFill>
                  <a:srgbClr val="F9F9F9"/>
                </a:solidFill>
                <a:latin typeface="Josefin Sans"/>
                <a:ea typeface="Josefin Sans"/>
                <a:cs typeface="Josefin Sans"/>
                <a:sym typeface="Josefin Sans"/>
              </a:rPr>
              <a:t> + Bổ sung thêm thuộc tính: h: giá trị heuristic h(n) và f: giá trị f(n) = g(n) + h(n) cho A*.</a:t>
            </a:r>
          </a:p>
          <a:p>
            <a:pPr algn="l">
              <a:lnSpc>
                <a:spcPts val="2912"/>
              </a:lnSpc>
              <a:spcBef>
                <a:spcPct val="0"/>
              </a:spcBef>
            </a:pPr>
            <a:r>
              <a:rPr lang="en-US" sz="2600">
                <a:solidFill>
                  <a:srgbClr val="F9F9F9"/>
                </a:solidFill>
                <a:latin typeface="Josefin Sans"/>
                <a:ea typeface="Josefin Sans"/>
                <a:cs typeface="Josefin Sans"/>
                <a:sym typeface="Josefin Sans"/>
              </a:rPr>
              <a:t> + Triển khai __lt__() để so sánh trong priority queue.</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546552" y="2204469"/>
            <a:ext cx="7253297" cy="7053831"/>
          </a:xfrm>
          <a:custGeom>
            <a:avLst/>
            <a:gdLst/>
            <a:ahLst/>
            <a:cxnLst/>
            <a:rect l="l" t="t" r="r" b="b"/>
            <a:pathLst>
              <a:path w="7253297" h="7053831">
                <a:moveTo>
                  <a:pt x="0" y="0"/>
                </a:moveTo>
                <a:lnTo>
                  <a:pt x="7253296" y="0"/>
                </a:lnTo>
                <a:lnTo>
                  <a:pt x="7253296" y="7053831"/>
                </a:lnTo>
                <a:lnTo>
                  <a:pt x="0" y="7053831"/>
                </a:lnTo>
                <a:lnTo>
                  <a:pt x="0" y="0"/>
                </a:lnTo>
                <a:close/>
              </a:path>
            </a:pathLst>
          </a:custGeom>
          <a:blipFill>
            <a:blip r:embed="rId6"/>
            <a:stretch>
              <a:fillRect/>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Maze.ipynb"/>
              </a:rPr>
              <a:t>Solving a maze using a goal-based Agent</a:t>
            </a:r>
          </a:p>
        </p:txBody>
      </p:sp>
      <p:sp>
        <p:nvSpPr>
          <p:cNvPr id="6" name="TextBox 6"/>
          <p:cNvSpPr txBox="1"/>
          <p:nvPr/>
        </p:nvSpPr>
        <p:spPr>
          <a:xfrm>
            <a:off x="380315" y="2566207"/>
            <a:ext cx="10218048" cy="363639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BÁO CÁO NHIỆM VỤ 3: TÌM KIẾM CÓ THÔNG TIN Triển khai tìm kiếm tham lam theo chiều rộng tốt nhất và tìm kiếm A*.</a:t>
            </a: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Bước 3: Triển khai Greedy Best-First Search (GBFS)</a:t>
            </a:r>
          </a:p>
          <a:p>
            <a:pPr algn="l">
              <a:lnSpc>
                <a:spcPts val="2912"/>
              </a:lnSpc>
              <a:spcBef>
                <a:spcPct val="0"/>
              </a:spcBef>
            </a:pPr>
            <a:r>
              <a:rPr lang="en-US" sz="2600">
                <a:solidFill>
                  <a:srgbClr val="F9F9F9"/>
                </a:solidFill>
                <a:latin typeface="Josefin Sans"/>
                <a:ea typeface="Josefin Sans"/>
                <a:cs typeface="Josefin Sans"/>
                <a:sym typeface="Josefin Sans"/>
              </a:rPr>
              <a:t>+ Với nguyên tắc ưu tiên nút có h(n) nhỏ nhất.</a:t>
            </a:r>
          </a:p>
          <a:p>
            <a:pPr algn="l">
              <a:lnSpc>
                <a:spcPts val="2912"/>
              </a:lnSpc>
              <a:spcBef>
                <a:spcPct val="0"/>
              </a:spcBef>
            </a:pPr>
            <a:r>
              <a:rPr lang="en-US" sz="2600">
                <a:solidFill>
                  <a:srgbClr val="F9F9F9"/>
                </a:solidFill>
                <a:latin typeface="Josefin Sans"/>
                <a:ea typeface="Josefin Sans"/>
                <a:cs typeface="Josefin Sans"/>
                <a:sym typeface="Josefin Sans"/>
              </a:rPr>
              <a:t> + Và cấu trúc Priority queue (heapq) với key = h(n). Tập reached để tránh thăm lại.</a:t>
            </a:r>
          </a:p>
          <a:p>
            <a:pPr algn="l">
              <a:lnSpc>
                <a:spcPts val="2912"/>
              </a:lnSpc>
              <a:spcBef>
                <a:spcPct val="0"/>
              </a:spcBef>
            </a:pPr>
            <a:r>
              <a:rPr lang="en-US" sz="2600">
                <a:solidFill>
                  <a:srgbClr val="F9F9F9"/>
                </a:solidFill>
                <a:latin typeface="Josefin Sans"/>
                <a:ea typeface="Josefin Sans"/>
                <a:cs typeface="Josefin Sans"/>
                <a:sym typeface="Josefin Sans"/>
              </a:rPr>
              <a:t> + Chỉ xem xét heuristic, bỏ qua chi phí thực tế g(n).</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736135" y="5761033"/>
            <a:ext cx="11034042" cy="2996711"/>
          </a:xfrm>
          <a:custGeom>
            <a:avLst/>
            <a:gdLst/>
            <a:ahLst/>
            <a:cxnLst/>
            <a:rect l="l" t="t" r="r" b="b"/>
            <a:pathLst>
              <a:path w="11034042" h="2996711">
                <a:moveTo>
                  <a:pt x="0" y="0"/>
                </a:moveTo>
                <a:lnTo>
                  <a:pt x="11034043" y="0"/>
                </a:lnTo>
                <a:lnTo>
                  <a:pt x="11034043" y="2996711"/>
                </a:lnTo>
                <a:lnTo>
                  <a:pt x="0" y="2996711"/>
                </a:lnTo>
                <a:lnTo>
                  <a:pt x="0" y="0"/>
                </a:lnTo>
                <a:close/>
              </a:path>
            </a:pathLst>
          </a:custGeom>
          <a:blipFill>
            <a:blip r:embed="rId6"/>
            <a:stretch>
              <a:fillRect/>
            </a:stretch>
          </a:blipFill>
        </p:spPr>
      </p:sp>
      <p:sp>
        <p:nvSpPr>
          <p:cNvPr id="5" name="TextBox 5"/>
          <p:cNvSpPr txBox="1"/>
          <p:nvPr/>
        </p:nvSpPr>
        <p:spPr>
          <a:xfrm>
            <a:off x="803600" y="2352734"/>
            <a:ext cx="14065354" cy="2398649"/>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Giới thiệu bài toán:</a:t>
            </a:r>
          </a:p>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a:t>
            </a:r>
            <a:r>
              <a:rPr lang="en-US" sz="2739" i="1">
                <a:solidFill>
                  <a:srgbClr val="FEFEFE"/>
                </a:solidFill>
                <a:latin typeface="Noto Serif Display Italics"/>
                <a:ea typeface="Noto Serif Display Italics"/>
                <a:cs typeface="Noto Serif Display Italics"/>
                <a:sym typeface="Noto Serif Display Italics"/>
              </a:rPr>
              <a:t> - Code này khởi tạo các hoạt động -actions- của agent có thể có và một hàm đơn giản để agent chọn hành động bằng cách sử dụng chọn ngẫu nhiêu 1 hành động trong actions.</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1176818" y="2096981"/>
            <a:ext cx="5989278" cy="7533683"/>
          </a:xfrm>
          <a:custGeom>
            <a:avLst/>
            <a:gdLst/>
            <a:ahLst/>
            <a:cxnLst/>
            <a:rect l="l" t="t" r="r" b="b"/>
            <a:pathLst>
              <a:path w="5989278" h="7533683">
                <a:moveTo>
                  <a:pt x="0" y="0"/>
                </a:moveTo>
                <a:lnTo>
                  <a:pt x="5989278" y="0"/>
                </a:lnTo>
                <a:lnTo>
                  <a:pt x="5989278" y="7533682"/>
                </a:lnTo>
                <a:lnTo>
                  <a:pt x="0" y="7533682"/>
                </a:lnTo>
                <a:lnTo>
                  <a:pt x="0" y="0"/>
                </a:lnTo>
                <a:close/>
              </a:path>
            </a:pathLst>
          </a:custGeom>
          <a:blipFill>
            <a:blip r:embed="rId6"/>
            <a:stretch>
              <a:fillRect/>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Maze.ipynb"/>
              </a:rPr>
              <a:t>Solving a maze using a goal-based Agent</a:t>
            </a:r>
          </a:p>
        </p:txBody>
      </p:sp>
      <p:sp>
        <p:nvSpPr>
          <p:cNvPr id="6" name="TextBox 6"/>
          <p:cNvSpPr txBox="1"/>
          <p:nvPr/>
        </p:nvSpPr>
        <p:spPr>
          <a:xfrm>
            <a:off x="380315" y="2566207"/>
            <a:ext cx="10218048" cy="436029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BÁO CÁO NHIỆM VỤ 3: TÌM KIẾM CÓ THÔNG TIN Triển khai tìm kiếm tham lam theo chiều rộng tốt nhất và tìm kiếm A*.</a:t>
            </a: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Bước 4: Triển khai A*</a:t>
            </a: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a:t>
            </a:r>
            <a:r>
              <a:rPr lang="en-US" sz="2600">
                <a:solidFill>
                  <a:srgbClr val="F9F9F9"/>
                </a:solidFill>
                <a:latin typeface="Josefin Sans"/>
                <a:ea typeface="Josefin Sans"/>
                <a:cs typeface="Josefin Sans"/>
                <a:sym typeface="Josefin Sans"/>
              </a:rPr>
              <a:t> Với nguyên tắc ưu tiên nút có f(n) = g(n) + h(n) nhỏ nhất.</a:t>
            </a:r>
          </a:p>
          <a:p>
            <a:pPr algn="l">
              <a:lnSpc>
                <a:spcPts val="2912"/>
              </a:lnSpc>
              <a:spcBef>
                <a:spcPct val="0"/>
              </a:spcBef>
            </a:pPr>
            <a:r>
              <a:rPr lang="en-US" sz="2600">
                <a:solidFill>
                  <a:srgbClr val="F9F9F9"/>
                </a:solidFill>
                <a:latin typeface="Josefin Sans"/>
                <a:ea typeface="Josefin Sans"/>
                <a:cs typeface="Josefin Sans"/>
                <a:sym typeface="Josefin Sans"/>
              </a:rPr>
              <a:t> + Và cấu trúc Priority queue với key = f(n). Dictionary reached lưu chi phí tốt nhất g(n) cho mỗi trạng thái.</a:t>
            </a:r>
          </a:p>
          <a:p>
            <a:pPr algn="l">
              <a:lnSpc>
                <a:spcPts val="2912"/>
              </a:lnSpc>
              <a:spcBef>
                <a:spcPct val="0"/>
              </a:spcBef>
            </a:pPr>
            <a:r>
              <a:rPr lang="en-US" sz="2600">
                <a:solidFill>
                  <a:srgbClr val="F9F9F9"/>
                </a:solidFill>
                <a:latin typeface="Josefin Sans"/>
                <a:ea typeface="Josefin Sans"/>
                <a:cs typeface="Josefin Sans"/>
                <a:sym typeface="Josefin Sans"/>
              </a:rPr>
              <a:t> + Tối ưu hóa: kiểm tra và cập nhập đường đi tốt hơn. Và bỏ qua nút nếu đã có đường đi rẻ hơn.</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838904" y="6336045"/>
            <a:ext cx="7801574" cy="3175059"/>
          </a:xfrm>
          <a:custGeom>
            <a:avLst/>
            <a:gdLst/>
            <a:ahLst/>
            <a:cxnLst/>
            <a:rect l="l" t="t" r="r" b="b"/>
            <a:pathLst>
              <a:path w="7801574" h="3175059">
                <a:moveTo>
                  <a:pt x="0" y="0"/>
                </a:moveTo>
                <a:lnTo>
                  <a:pt x="7801575" y="0"/>
                </a:lnTo>
                <a:lnTo>
                  <a:pt x="7801575" y="3175059"/>
                </a:lnTo>
                <a:lnTo>
                  <a:pt x="0" y="3175059"/>
                </a:lnTo>
                <a:lnTo>
                  <a:pt x="0" y="0"/>
                </a:lnTo>
                <a:close/>
              </a:path>
            </a:pathLst>
          </a:custGeom>
          <a:blipFill>
            <a:blip r:embed="rId6"/>
            <a:stretch>
              <a:fillRect/>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Maze.ipynb"/>
              </a:rPr>
              <a:t>Solving a maze using a goal-based Agent</a:t>
            </a:r>
          </a:p>
        </p:txBody>
      </p:sp>
      <p:sp>
        <p:nvSpPr>
          <p:cNvPr id="6" name="TextBox 6"/>
          <p:cNvSpPr txBox="1"/>
          <p:nvPr/>
        </p:nvSpPr>
        <p:spPr>
          <a:xfrm>
            <a:off x="380315" y="2566207"/>
            <a:ext cx="10218048" cy="399834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BÁO CÁO NHIỆM VỤ 3: TÌM KIẾM CÓ THÔNG TIN Triển khai tìm kiếm tham lam theo chiều rộng tốt nhất và tìm kiếm A*.</a:t>
            </a: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Bước 5: Hàm kiểm thử và so sánh</a:t>
            </a: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r>
              <a:rPr lang="en-US" sz="2600">
                <a:solidFill>
                  <a:srgbClr val="F9F9F9"/>
                </a:solidFill>
                <a:latin typeface="Josefin Sans"/>
                <a:ea typeface="Josefin Sans"/>
                <a:cs typeface="Josefin Sans"/>
                <a:sym typeface="Josefin Sans"/>
              </a:rPr>
              <a:t>+ print_result(): Hiển thị kết quả từng thuật toán.</a:t>
            </a:r>
          </a:p>
          <a:p>
            <a:pPr algn="l">
              <a:lnSpc>
                <a:spcPts val="2912"/>
              </a:lnSpc>
              <a:spcBef>
                <a:spcPct val="0"/>
              </a:spcBef>
            </a:pPr>
            <a:r>
              <a:rPr lang="en-US" sz="2600">
                <a:solidFill>
                  <a:srgbClr val="F9F9F9"/>
                </a:solidFill>
                <a:latin typeface="Josefin Sans"/>
                <a:ea typeface="Josefin Sans"/>
                <a:cs typeface="Josefin Sans"/>
                <a:sym typeface="Josefin Sans"/>
              </a:rPr>
              <a:t> + Bảng so sánh đầy đủ các metrics.</a:t>
            </a:r>
          </a:p>
          <a:p>
            <a:pPr algn="l">
              <a:lnSpc>
                <a:spcPts val="2912"/>
              </a:lnSpc>
              <a:spcBef>
                <a:spcPct val="0"/>
              </a:spcBef>
            </a:pPr>
            <a:r>
              <a:rPr lang="en-US" sz="2600">
                <a:solidFill>
                  <a:srgbClr val="F9F9F9"/>
                </a:solidFill>
                <a:latin typeface="Josefin Sans"/>
                <a:ea typeface="Josefin Sans"/>
                <a:cs typeface="Josefin Sans"/>
                <a:sym typeface="Josefin Sans"/>
              </a:rPr>
              <a:t> + Phân tích ưu nhược điểm</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6" tooltip="https://colab.research.google.com/github/mhahsler/CS7320-AI/blob/master/Search/Maze.ipynb"/>
              </a:rPr>
              <a:t>Solving a maze using a goal-based Agent</a:t>
            </a:r>
          </a:p>
        </p:txBody>
      </p:sp>
      <p:sp>
        <p:nvSpPr>
          <p:cNvPr id="5" name="TextBox 5"/>
          <p:cNvSpPr txBox="1"/>
          <p:nvPr/>
        </p:nvSpPr>
        <p:spPr>
          <a:xfrm>
            <a:off x="380315" y="2566207"/>
            <a:ext cx="10218048" cy="580809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BÁO CÁO NHIỆM VỤ 4: SO SÁNH VÀ THẢO LUẬN</a:t>
            </a:r>
          </a:p>
          <a:p>
            <a:pPr algn="l">
              <a:lnSpc>
                <a:spcPts val="2912"/>
              </a:lnSpc>
              <a:spcBef>
                <a:spcPct val="0"/>
              </a:spcBef>
            </a:pPr>
            <a:r>
              <a:rPr lang="en-US" sz="2600">
                <a:solidFill>
                  <a:srgbClr val="F9F9F9"/>
                </a:solidFill>
                <a:latin typeface="Josefin Sans"/>
                <a:ea typeface="Josefin Sans"/>
                <a:cs typeface="Josefin Sans"/>
                <a:sym typeface="Josefin Sans"/>
              </a:rPr>
              <a:t>Các công việc đã thực hiện:</a:t>
            </a:r>
          </a:p>
          <a:p>
            <a:pPr algn="l">
              <a:lnSpc>
                <a:spcPts val="2912"/>
              </a:lnSpc>
              <a:spcBef>
                <a:spcPct val="0"/>
              </a:spcBef>
            </a:pPr>
            <a:r>
              <a:rPr lang="en-US" sz="2600">
                <a:solidFill>
                  <a:srgbClr val="F9F9F9"/>
                </a:solidFill>
                <a:latin typeface="Josefin Sans"/>
                <a:ea typeface="Josefin Sans"/>
                <a:cs typeface="Josefin Sans"/>
                <a:sym typeface="Josefin Sans"/>
              </a:rPr>
              <a:t>Bước 1: Xấy dựng các hàm so sánh</a:t>
            </a:r>
          </a:p>
          <a:p>
            <a:pPr algn="l">
              <a:lnSpc>
                <a:spcPts val="2912"/>
              </a:lnSpc>
              <a:spcBef>
                <a:spcPct val="0"/>
              </a:spcBef>
            </a:pPr>
            <a:r>
              <a:rPr lang="en-US" sz="2600">
                <a:solidFill>
                  <a:srgbClr val="F9F9F9"/>
                </a:solidFill>
                <a:latin typeface="Josefin Sans"/>
                <a:ea typeface="Josefin Sans"/>
                <a:cs typeface="Josefin Sans"/>
                <a:sym typeface="Josefin Sans"/>
              </a:rPr>
              <a:t>+ Hàm run_all(maze): Chạy tất cả 4 thuật toán (BFS, DFS, GBFS, A*) trên cùng 1 mê cung.</a:t>
            </a:r>
          </a:p>
          <a:p>
            <a:pPr algn="l">
              <a:lnSpc>
                <a:spcPts val="2912"/>
              </a:lnSpc>
              <a:spcBef>
                <a:spcPct val="0"/>
              </a:spcBef>
            </a:pPr>
            <a:r>
              <a:rPr lang="en-US" sz="2600">
                <a:solidFill>
                  <a:srgbClr val="F9F9F9"/>
                </a:solidFill>
                <a:latin typeface="Josefin Sans"/>
                <a:ea typeface="Josefin Sans"/>
                <a:cs typeface="Josefin Sans"/>
                <a:sym typeface="Josefin Sans"/>
              </a:rPr>
              <a:t> + Hàm compare(results): Tạo bảng so sánh chi tiết và phân tích.</a:t>
            </a:r>
          </a:p>
          <a:p>
            <a:pPr algn="l">
              <a:lnSpc>
                <a:spcPts val="2912"/>
              </a:lnSpc>
              <a:spcBef>
                <a:spcPct val="0"/>
              </a:spcBef>
            </a:pPr>
            <a:r>
              <a:rPr lang="en-US" sz="2600">
                <a:solidFill>
                  <a:srgbClr val="F9F9F9"/>
                </a:solidFill>
                <a:latin typeface="Josefin Sans"/>
                <a:ea typeface="Josefin Sans"/>
                <a:cs typeface="Josefin Sans"/>
                <a:sym typeface="Josefin Sans"/>
              </a:rPr>
              <a:t> + Hàm visualize_path(): Hiển thị đường đi trên mê cung.</a:t>
            </a:r>
          </a:p>
          <a:p>
            <a:pPr algn="l">
              <a:lnSpc>
                <a:spcPts val="2912"/>
              </a:lnSpc>
              <a:spcBef>
                <a:spcPct val="0"/>
              </a:spcBef>
            </a:pPr>
            <a:r>
              <a:rPr lang="en-US" sz="2600">
                <a:solidFill>
                  <a:srgbClr val="F9F9F9"/>
                </a:solidFill>
                <a:latin typeface="Josefin Sans"/>
                <a:ea typeface="Josefin Sans"/>
                <a:cs typeface="Josefin Sans"/>
                <a:sym typeface="Josefin Sans"/>
              </a:rPr>
              <a:t> + Hàm print_result(): Hiển thị kết quả từng thuật toán.</a:t>
            </a:r>
          </a:p>
          <a:p>
            <a:pPr algn="l">
              <a:lnSpc>
                <a:spcPts val="2912"/>
              </a:lnSpc>
              <a:spcBef>
                <a:spcPct val="0"/>
              </a:spcBef>
            </a:pPr>
            <a:r>
              <a:rPr lang="en-US" sz="2600">
                <a:solidFill>
                  <a:srgbClr val="F9F9F9"/>
                </a:solidFill>
                <a:latin typeface="Josefin Sans"/>
                <a:ea typeface="Josefin Sans"/>
                <a:cs typeface="Josefin Sans"/>
                <a:sym typeface="Josefin Sans"/>
              </a:rPr>
              <a:t>Bước 2: Thu thập đầy đủ các metrics</a:t>
            </a:r>
          </a:p>
          <a:p>
            <a:pPr algn="l">
              <a:lnSpc>
                <a:spcPts val="2912"/>
              </a:lnSpc>
              <a:spcBef>
                <a:spcPct val="0"/>
              </a:spcBef>
            </a:pPr>
            <a:r>
              <a:rPr lang="en-US" sz="2600">
                <a:solidFill>
                  <a:srgbClr val="F9F9F9"/>
                </a:solidFill>
                <a:latin typeface="Josefin Sans"/>
                <a:ea typeface="Josefin Sans"/>
                <a:cs typeface="Josefin Sans"/>
                <a:sym typeface="Josefin Sans"/>
              </a:rPr>
              <a:t> Chi phí đường đi (số bước)</a:t>
            </a:r>
          </a:p>
          <a:p>
            <a:pPr algn="l">
              <a:lnSpc>
                <a:spcPts val="2912"/>
              </a:lnSpc>
              <a:spcBef>
                <a:spcPct val="0"/>
              </a:spcBef>
            </a:pPr>
            <a:r>
              <a:rPr lang="en-US" sz="2600">
                <a:solidFill>
                  <a:srgbClr val="F9F9F9"/>
                </a:solidFill>
                <a:latin typeface="Josefin Sans"/>
                <a:ea typeface="Josefin Sans"/>
                <a:cs typeface="Josefin Sans"/>
                <a:sym typeface="Josefin Sans"/>
              </a:rPr>
              <a:t>+ Số nút mở rộng (nodes expanded).</a:t>
            </a:r>
          </a:p>
          <a:p>
            <a:pPr algn="l">
              <a:lnSpc>
                <a:spcPts val="2912"/>
              </a:lnSpc>
              <a:spcBef>
                <a:spcPct val="0"/>
              </a:spcBef>
            </a:pPr>
            <a:r>
              <a:rPr lang="en-US" sz="2600">
                <a:solidFill>
                  <a:srgbClr val="F9F9F9"/>
                </a:solidFill>
                <a:latin typeface="Josefin Sans"/>
                <a:ea typeface="Josefin Sans"/>
                <a:cs typeface="Josefin Sans"/>
                <a:sym typeface="Josefin Sans"/>
              </a:rPr>
              <a:t> + Độ sâu tối đa (max depth).</a:t>
            </a:r>
          </a:p>
          <a:p>
            <a:pPr algn="l">
              <a:lnSpc>
                <a:spcPts val="2912"/>
              </a:lnSpc>
              <a:spcBef>
                <a:spcPct val="0"/>
              </a:spcBef>
            </a:pPr>
            <a:r>
              <a:rPr lang="en-US" sz="2600">
                <a:solidFill>
                  <a:srgbClr val="F9F9F9"/>
                </a:solidFill>
                <a:latin typeface="Josefin Sans"/>
                <a:ea typeface="Josefin Sans"/>
                <a:cs typeface="Josefin Sans"/>
                <a:sym typeface="Josefin Sans"/>
              </a:rPr>
              <a:t> + Kích thước frontier tối đa (max frontier size).</a:t>
            </a:r>
          </a:p>
          <a:p>
            <a:pPr algn="l">
              <a:lnSpc>
                <a:spcPts val="2912"/>
              </a:lnSpc>
              <a:spcBef>
                <a:spcPct val="0"/>
              </a:spcBef>
            </a:pPr>
            <a:r>
              <a:rPr lang="en-US" sz="2600">
                <a:solidFill>
                  <a:srgbClr val="F9F9F9"/>
                </a:solidFill>
                <a:latin typeface="Josefin Sans"/>
                <a:ea typeface="Josefin Sans"/>
                <a:cs typeface="Josefin Sans"/>
                <a:sym typeface="Josefin Sans"/>
              </a:rPr>
              <a:t> + Ước tính nút tối đa trong bộ nhớ.</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80315" y="6909646"/>
            <a:ext cx="11064307" cy="2815539"/>
          </a:xfrm>
          <a:custGeom>
            <a:avLst/>
            <a:gdLst/>
            <a:ahLst/>
            <a:cxnLst/>
            <a:rect l="l" t="t" r="r" b="b"/>
            <a:pathLst>
              <a:path w="11064307" h="2815539">
                <a:moveTo>
                  <a:pt x="0" y="0"/>
                </a:moveTo>
                <a:lnTo>
                  <a:pt x="11064307" y="0"/>
                </a:lnTo>
                <a:lnTo>
                  <a:pt x="11064307" y="2815539"/>
                </a:lnTo>
                <a:lnTo>
                  <a:pt x="0" y="2815539"/>
                </a:lnTo>
                <a:lnTo>
                  <a:pt x="0" y="0"/>
                </a:lnTo>
                <a:close/>
              </a:path>
            </a:pathLst>
          </a:custGeom>
          <a:blipFill>
            <a:blip r:embed="rId6"/>
            <a:stretch>
              <a:fillRect/>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Show_all_mazes.ipynb"/>
              </a:rPr>
              <a:t>Mazes: Show all mazes for the assignment</a:t>
            </a:r>
          </a:p>
        </p:txBody>
      </p:sp>
      <p:sp>
        <p:nvSpPr>
          <p:cNvPr id="6" name="TextBox 6"/>
          <p:cNvSpPr txBox="1"/>
          <p:nvPr/>
        </p:nvSpPr>
        <p:spPr>
          <a:xfrm>
            <a:off x="380315" y="2566207"/>
            <a:ext cx="10218048" cy="5446141"/>
          </a:xfrm>
          <a:prstGeom prst="rect">
            <a:avLst/>
          </a:prstGeom>
        </p:spPr>
        <p:txBody>
          <a:bodyPr lIns="0" tIns="0" rIns="0" bIns="0" rtlCol="0" anchor="t">
            <a:spAutoFit/>
          </a:bodyPr>
          <a:lstStyle/>
          <a:p>
            <a:pPr algn="l">
              <a:lnSpc>
                <a:spcPts val="2912"/>
              </a:lnSpc>
              <a:spcBef>
                <a:spcPct val="0"/>
              </a:spcBef>
            </a:pPr>
            <a:r>
              <a:rPr lang="en-US" sz="2600">
                <a:solidFill>
                  <a:srgbClr val="F9F9F9"/>
                </a:solidFill>
                <a:latin typeface="Josefin Sans"/>
                <a:ea typeface="Josefin Sans"/>
                <a:cs typeface="Josefin Sans"/>
                <a:sym typeface="Josefin Sans"/>
              </a:rPr>
              <a:t> -Mục đích: File này được dùng để hiển thị và trực quan hóa các mê cung (mazes) khác nhau trong bài toán tìm kiếm đường đi. Nó giúp ta kiểm tra, quan sát cấu trúc mê cung và vị trí Start/Goal trước khi áp dụng các thuật toán tìm kiếm.</a:t>
            </a:r>
          </a:p>
          <a:p>
            <a:pPr algn="l">
              <a:lnSpc>
                <a:spcPts val="2912"/>
              </a:lnSpc>
              <a:spcBef>
                <a:spcPct val="0"/>
              </a:spcBef>
            </a:pPr>
            <a:r>
              <a:rPr lang="en-US" sz="2600">
                <a:solidFill>
                  <a:srgbClr val="F9F9F9"/>
                </a:solidFill>
                <a:latin typeface="Josefin Sans"/>
                <a:ea typeface="Josefin Sans"/>
                <a:cs typeface="Josefin Sans"/>
                <a:sym typeface="Josefin Sans"/>
              </a:rPr>
              <a:t> </a:t>
            </a:r>
            <a:r>
              <a:rPr lang="en-US" sz="2600" b="1">
                <a:solidFill>
                  <a:srgbClr val="F9F9F9"/>
                </a:solidFill>
                <a:latin typeface="Josefin Sans Bold"/>
                <a:ea typeface="Josefin Sans Bold"/>
                <a:cs typeface="Josefin Sans Bold"/>
                <a:sym typeface="Josefin Sans Bold"/>
              </a:rPr>
              <a:t>Bước 1: Chuẩn bị môi trường </a:t>
            </a:r>
          </a:p>
          <a:p>
            <a:pPr algn="l">
              <a:lnSpc>
                <a:spcPts val="2912"/>
              </a:lnSpc>
              <a:spcBef>
                <a:spcPct val="0"/>
              </a:spcBef>
            </a:pPr>
            <a:r>
              <a:rPr lang="en-US" sz="2600">
                <a:solidFill>
                  <a:srgbClr val="F9F9F9"/>
                </a:solidFill>
                <a:latin typeface="Josefin Sans"/>
                <a:ea typeface="Josefin Sans"/>
                <a:cs typeface="Josefin Sans"/>
                <a:sym typeface="Josefin Sans"/>
              </a:rPr>
              <a:t> + Sử dụng %matplotlib inline để vẽ trực tiếp trong notebook.</a:t>
            </a:r>
          </a:p>
          <a:p>
            <a:pPr algn="l">
              <a:lnSpc>
                <a:spcPts val="2912"/>
              </a:lnSpc>
              <a:spcBef>
                <a:spcPct val="0"/>
              </a:spcBef>
            </a:pPr>
            <a:r>
              <a:rPr lang="en-US" sz="2600">
                <a:solidFill>
                  <a:srgbClr val="F9F9F9"/>
                </a:solidFill>
                <a:latin typeface="Josefin Sans"/>
                <a:ea typeface="Josefin Sans"/>
                <a:cs typeface="Josefin Sans"/>
                <a:sym typeface="Josefin Sans"/>
              </a:rPr>
              <a:t> + %config InlineBackend.figure_format = 'retina': cấu hình hình ảnh hiển thị rõ nét hơn (độ phân giải cao).</a:t>
            </a:r>
          </a:p>
          <a:p>
            <a:pPr algn="l">
              <a:lnSpc>
                <a:spcPts val="2912"/>
              </a:lnSpc>
              <a:spcBef>
                <a:spcPct val="0"/>
              </a:spcBef>
            </a:pPr>
            <a:r>
              <a:rPr lang="en-US" sz="2600">
                <a:solidFill>
                  <a:srgbClr val="F9F9F9"/>
                </a:solidFill>
                <a:latin typeface="Josefin Sans"/>
                <a:ea typeface="Josefin Sans"/>
                <a:cs typeface="Josefin Sans"/>
                <a:sym typeface="Josefin Sans"/>
              </a:rPr>
              <a:t> + import maze_helper as mh: nạp file/module maze_helper để xử lý và vẽ hiển thị mê cung.</a:t>
            </a:r>
          </a:p>
          <a:p>
            <a:pPr algn="l">
              <a:lnSpc>
                <a:spcPts val="2912"/>
              </a:lnSpc>
              <a:spcBef>
                <a:spcPct val="0"/>
              </a:spcBef>
            </a:pPr>
            <a:r>
              <a:rPr lang="en-US" sz="2600">
                <a:solidFill>
                  <a:srgbClr val="F9F9F9"/>
                </a:solidFill>
                <a:latin typeface="Josefin Sans"/>
                <a:ea typeface="Josefin Sans"/>
                <a:cs typeface="Josefin Sans"/>
                <a:sym typeface="Josefin Sans"/>
              </a:rPr>
              <a:t> =&gt; Cơ bản đoạn này chuẩn bị môi trường hiển thị đồ họa và nạp thư viện phụ trợ để làm việc với mê cung.</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endParaRPr lang="en-US" sz="2600">
              <a:solidFill>
                <a:srgbClr val="F9F9F9"/>
              </a:solidFill>
              <a:latin typeface="Josefin Sans"/>
              <a:ea typeface="Josefin Sans"/>
              <a:cs typeface="Josefin Sans"/>
              <a:sym typeface="Josefin San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441438" y="2096981"/>
            <a:ext cx="6345151" cy="6703981"/>
          </a:xfrm>
          <a:custGeom>
            <a:avLst/>
            <a:gdLst/>
            <a:ahLst/>
            <a:cxnLst/>
            <a:rect l="l" t="t" r="r" b="b"/>
            <a:pathLst>
              <a:path w="6345151" h="6703981">
                <a:moveTo>
                  <a:pt x="0" y="0"/>
                </a:moveTo>
                <a:lnTo>
                  <a:pt x="6345151" y="0"/>
                </a:lnTo>
                <a:lnTo>
                  <a:pt x="6345151" y="6703980"/>
                </a:lnTo>
                <a:lnTo>
                  <a:pt x="0" y="6703980"/>
                </a:lnTo>
                <a:lnTo>
                  <a:pt x="0" y="0"/>
                </a:lnTo>
                <a:close/>
              </a:path>
            </a:pathLst>
          </a:custGeom>
          <a:blipFill>
            <a:blip r:embed="rId6"/>
            <a:stretch>
              <a:fillRect/>
            </a:stretch>
          </a:blipFill>
        </p:spPr>
      </p:sp>
      <p:sp>
        <p:nvSpPr>
          <p:cNvPr id="5" name="TextBox 5"/>
          <p:cNvSpPr txBox="1"/>
          <p:nvPr/>
        </p:nvSpPr>
        <p:spPr>
          <a:xfrm>
            <a:off x="533479" y="644240"/>
            <a:ext cx="9506538" cy="1619812"/>
          </a:xfrm>
          <a:prstGeom prst="rect">
            <a:avLst/>
          </a:prstGeom>
        </p:spPr>
        <p:txBody>
          <a:bodyPr lIns="0" tIns="0" rIns="0" bIns="0" rtlCol="0" anchor="t">
            <a:spAutoFit/>
          </a:bodyPr>
          <a:lstStyle/>
          <a:p>
            <a:pPr algn="l">
              <a:lnSpc>
                <a:spcPts val="6361"/>
              </a:lnSpc>
            </a:pPr>
            <a:r>
              <a:rPr lang="en-US" sz="5680" b="1" u="sng">
                <a:solidFill>
                  <a:srgbClr val="F7B4A7"/>
                </a:solidFill>
                <a:latin typeface="Josefin Sans Bold"/>
                <a:ea typeface="Josefin Sans Bold"/>
                <a:cs typeface="Josefin Sans Bold"/>
                <a:sym typeface="Josefin Sans Bold"/>
                <a:hlinkClick r:id="rId7" tooltip="https://colab.research.google.com/github/mhahsler/CS7320-AI/blob/master/Search/Show_all_mazes.ipynb"/>
              </a:rPr>
              <a:t>Mazes: Show all mazes for the assignment</a:t>
            </a:r>
          </a:p>
        </p:txBody>
      </p:sp>
      <p:sp>
        <p:nvSpPr>
          <p:cNvPr id="6" name="TextBox 6"/>
          <p:cNvSpPr txBox="1"/>
          <p:nvPr/>
        </p:nvSpPr>
        <p:spPr>
          <a:xfrm>
            <a:off x="380315" y="2566207"/>
            <a:ext cx="10218048" cy="7255891"/>
          </a:xfrm>
          <a:prstGeom prst="rect">
            <a:avLst/>
          </a:prstGeom>
        </p:spPr>
        <p:txBody>
          <a:bodyPr lIns="0" tIns="0" rIns="0" bIns="0" rtlCol="0" anchor="t">
            <a:spAutoFit/>
          </a:bodyPr>
          <a:lstStyle/>
          <a:p>
            <a:pPr algn="l">
              <a:lnSpc>
                <a:spcPts val="2912"/>
              </a:lnSpc>
              <a:spcBef>
                <a:spcPct val="0"/>
              </a:spcBef>
            </a:pPr>
            <a:r>
              <a:rPr lang="en-US" sz="2600" b="1">
                <a:solidFill>
                  <a:srgbClr val="F9F9F9"/>
                </a:solidFill>
                <a:latin typeface="Josefin Sans Bold"/>
                <a:ea typeface="Josefin Sans Bold"/>
                <a:cs typeface="Josefin Sans Bold"/>
                <a:sym typeface="Josefin Sans Bold"/>
              </a:rPr>
              <a:t>Bước 2: Tìm danh sách đọc và hiển thị mê cung</a:t>
            </a:r>
          </a:p>
          <a:p>
            <a:pPr algn="l">
              <a:lnSpc>
                <a:spcPts val="2912"/>
              </a:lnSpc>
              <a:spcBef>
                <a:spcPct val="0"/>
              </a:spcBef>
            </a:pPr>
            <a:r>
              <a:rPr lang="en-US" sz="2600">
                <a:solidFill>
                  <a:srgbClr val="F9F9F9"/>
                </a:solidFill>
                <a:latin typeface="Josefin Sans"/>
                <a:ea typeface="Josefin Sans"/>
                <a:cs typeface="Josefin Sans"/>
                <a:sym typeface="Josefin Sans"/>
              </a:rPr>
              <a:t>+ Viết hàm list_mazes(directory) duyệt qua thư mục, lấy tất cả file có đuôi .txt. Sắp xếp danh sách để hiển thị có thứ tự.</a:t>
            </a:r>
          </a:p>
          <a:p>
            <a:pPr algn="l">
              <a:lnSpc>
                <a:spcPts val="2912"/>
              </a:lnSpc>
              <a:spcBef>
                <a:spcPct val="0"/>
              </a:spcBef>
            </a:pPr>
            <a:r>
              <a:rPr lang="en-US" sz="2600">
                <a:solidFill>
                  <a:srgbClr val="F9F9F9"/>
                </a:solidFill>
                <a:latin typeface="Josefin Sans"/>
                <a:ea typeface="Josefin Sans"/>
                <a:cs typeface="Josefin Sans"/>
                <a:sym typeface="Josefin Sans"/>
              </a:rPr>
              <a:t> + mazes = list_mazes("."): gọi hàm trên, lấy danh sách file mê cung trong thư mục hiện tại.</a:t>
            </a:r>
          </a:p>
          <a:p>
            <a:pPr algn="l">
              <a:lnSpc>
                <a:spcPts val="2912"/>
              </a:lnSpc>
              <a:spcBef>
                <a:spcPct val="0"/>
              </a:spcBef>
            </a:pPr>
            <a:r>
              <a:rPr lang="en-US" sz="2600">
                <a:solidFill>
                  <a:srgbClr val="F9F9F9"/>
                </a:solidFill>
                <a:latin typeface="Josefin Sans"/>
                <a:ea typeface="Josefin Sans"/>
                <a:cs typeface="Josefin Sans"/>
                <a:sym typeface="Josefin Sans"/>
              </a:rPr>
              <a:t> + for maze_file in mazes:: lặp qua từng file mê cung:</a:t>
            </a:r>
          </a:p>
          <a:p>
            <a:pPr algn="l">
              <a:lnSpc>
                <a:spcPts val="2912"/>
              </a:lnSpc>
              <a:spcBef>
                <a:spcPct val="0"/>
              </a:spcBef>
            </a:pPr>
            <a:r>
              <a:rPr lang="en-US" sz="2600">
                <a:solidFill>
                  <a:srgbClr val="F9F9F9"/>
                </a:solidFill>
                <a:latin typeface="Josefin Sans"/>
                <a:ea typeface="Josefin Sans"/>
                <a:cs typeface="Josefin Sans"/>
                <a:sym typeface="Josefin Sans"/>
              </a:rPr>
              <a:t> + with open(maze_file, "r") as f:: mở file đọc nội dung.</a:t>
            </a:r>
          </a:p>
          <a:p>
            <a:pPr algn="l">
              <a:lnSpc>
                <a:spcPts val="2912"/>
              </a:lnSpc>
              <a:spcBef>
                <a:spcPct val="0"/>
              </a:spcBef>
            </a:pPr>
            <a:r>
              <a:rPr lang="en-US" sz="2600">
                <a:solidFill>
                  <a:srgbClr val="F9F9F9"/>
                </a:solidFill>
                <a:latin typeface="Josefin Sans"/>
                <a:ea typeface="Josefin Sans"/>
                <a:cs typeface="Josefin Sans"/>
                <a:sym typeface="Josefin Sans"/>
              </a:rPr>
              <a:t> + maze_str = f.read(): lấy toàn bộ dữ liệu mê cung dạng chuỗi.</a:t>
            </a:r>
          </a:p>
          <a:p>
            <a:pPr algn="l">
              <a:lnSpc>
                <a:spcPts val="2912"/>
              </a:lnSpc>
              <a:spcBef>
                <a:spcPct val="0"/>
              </a:spcBef>
            </a:pPr>
            <a:r>
              <a:rPr lang="en-US" sz="2600">
                <a:solidFill>
                  <a:srgbClr val="F9F9F9"/>
                </a:solidFill>
                <a:latin typeface="Josefin Sans"/>
                <a:ea typeface="Josefin Sans"/>
                <a:cs typeface="Josefin Sans"/>
                <a:sym typeface="Josefin Sans"/>
              </a:rPr>
              <a:t> + maze = mh.parse_maze(maze_str): dùng hàm trong maze_helper để chuyển chuỗi thành cấu trúc mê cung.</a:t>
            </a:r>
          </a:p>
          <a:p>
            <a:pPr algn="l">
              <a:lnSpc>
                <a:spcPts val="2912"/>
              </a:lnSpc>
              <a:spcBef>
                <a:spcPct val="0"/>
              </a:spcBef>
            </a:pPr>
            <a:r>
              <a:rPr lang="en-US" sz="2600">
                <a:solidFill>
                  <a:srgbClr val="F9F9F9"/>
                </a:solidFill>
                <a:latin typeface="Josefin Sans"/>
                <a:ea typeface="Josefin Sans"/>
                <a:cs typeface="Josefin Sans"/>
                <a:sym typeface="Josefin Sans"/>
              </a:rPr>
              <a:t> + print(maze_file): in tên file mê cung.</a:t>
            </a:r>
          </a:p>
          <a:p>
            <a:pPr algn="l">
              <a:lnSpc>
                <a:spcPts val="2912"/>
              </a:lnSpc>
              <a:spcBef>
                <a:spcPct val="0"/>
              </a:spcBef>
            </a:pPr>
            <a:r>
              <a:rPr lang="en-US" sz="2600">
                <a:solidFill>
                  <a:srgbClr val="F9F9F9"/>
                </a:solidFill>
                <a:latin typeface="Josefin Sans"/>
                <a:ea typeface="Josefin Sans"/>
                <a:cs typeface="Josefin Sans"/>
                <a:sym typeface="Josefin Sans"/>
              </a:rPr>
              <a:t> + mh.show_maze(maze): hiển thị hình ảnh mê cung bằng thư viện phụ trợ.</a:t>
            </a:r>
          </a:p>
          <a:p>
            <a:pPr algn="l">
              <a:lnSpc>
                <a:spcPts val="2912"/>
              </a:lnSpc>
              <a:spcBef>
                <a:spcPct val="0"/>
              </a:spcBef>
            </a:pPr>
            <a:r>
              <a:rPr lang="en-US" sz="2600">
                <a:solidFill>
                  <a:srgbClr val="F9F9F9"/>
                </a:solidFill>
                <a:latin typeface="Josefin Sans"/>
                <a:ea typeface="Josefin Sans"/>
                <a:cs typeface="Josefin Sans"/>
                <a:sym typeface="Josefin Sans"/>
              </a:rPr>
              <a:t>=&gt;Cơ bản đoạn này tìm tất cả các file mê cung .txt, đọc chúng, rồi vẽ từng cái ra.</a:t>
            </a:r>
          </a:p>
          <a:p>
            <a:pPr algn="l">
              <a:lnSpc>
                <a:spcPts val="2912"/>
              </a:lnSpc>
              <a:spcBef>
                <a:spcPct val="0"/>
              </a:spcBef>
            </a:pPr>
            <a:endParaRPr lang="en-US" sz="2600">
              <a:solidFill>
                <a:srgbClr val="F9F9F9"/>
              </a:solidFill>
              <a:latin typeface="Josefin Sans"/>
              <a:ea typeface="Josefin Sans"/>
              <a:cs typeface="Josefin Sans"/>
              <a:sym typeface="Josefin Sans"/>
            </a:endParaRPr>
          </a:p>
          <a:p>
            <a:pPr algn="l">
              <a:lnSpc>
                <a:spcPts val="2912"/>
              </a:lnSpc>
              <a:spcBef>
                <a:spcPct val="0"/>
              </a:spcBef>
            </a:pPr>
            <a:r>
              <a:rPr lang="en-US" sz="2600" b="1">
                <a:solidFill>
                  <a:srgbClr val="F9F9F9"/>
                </a:solidFill>
                <a:latin typeface="Josefin Sans Bold"/>
                <a:ea typeface="Josefin Sans Bold"/>
                <a:cs typeface="Josefin Sans Bold"/>
                <a:sym typeface="Josefin Sans Bold"/>
              </a:rPr>
              <a:t> </a:t>
            </a: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a:p>
            <a:pPr algn="l">
              <a:lnSpc>
                <a:spcPts val="2912"/>
              </a:lnSpc>
              <a:spcBef>
                <a:spcPct val="0"/>
              </a:spcBef>
            </a:pPr>
            <a:endParaRPr lang="en-US" sz="2600" b="1">
              <a:solidFill>
                <a:srgbClr val="F9F9F9"/>
              </a:solidFill>
              <a:latin typeface="Josefin Sans Bold"/>
              <a:ea typeface="Josefin Sans Bold"/>
              <a:cs typeface="Josefin Sans Bold"/>
              <a:sym typeface="Josefin Sans Bo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5494853" y="4752694"/>
            <a:ext cx="7298293" cy="1654812"/>
          </a:xfrm>
          <a:prstGeom prst="rect">
            <a:avLst/>
          </a:prstGeom>
        </p:spPr>
        <p:txBody>
          <a:bodyPr lIns="0" tIns="0" rIns="0" bIns="0" rtlCol="0" anchor="t">
            <a:spAutoFit/>
          </a:bodyPr>
          <a:lstStyle/>
          <a:p>
            <a:pPr algn="ctr">
              <a:lnSpc>
                <a:spcPts val="6361"/>
              </a:lnSpc>
              <a:spcBef>
                <a:spcPct val="0"/>
              </a:spcBef>
            </a:pPr>
            <a:r>
              <a:rPr lang="en-US" sz="5680" b="1" dirty="0" err="1">
                <a:solidFill>
                  <a:srgbClr val="FFFFFF"/>
                </a:solidFill>
                <a:latin typeface="Josefin Sans Bold"/>
                <a:ea typeface="Josefin Sans Bold"/>
                <a:cs typeface="Josefin Sans Bold"/>
                <a:sym typeface="Josefin Sans Bold"/>
              </a:rPr>
              <a:t>Cảm</a:t>
            </a:r>
            <a:r>
              <a:rPr lang="en-US" sz="5680" b="1" dirty="0">
                <a:solidFill>
                  <a:srgbClr val="FFFFFF"/>
                </a:solidFill>
                <a:latin typeface="Josefin Sans Bold"/>
                <a:ea typeface="Josefin Sans Bold"/>
                <a:cs typeface="Josefin Sans Bold"/>
                <a:sym typeface="Josefin Sans Bold"/>
              </a:rPr>
              <a:t> </a:t>
            </a:r>
            <a:r>
              <a:rPr lang="en-US" sz="5680" b="1" dirty="0" err="1">
                <a:solidFill>
                  <a:srgbClr val="FFFFFF"/>
                </a:solidFill>
                <a:latin typeface="Josefin Sans Bold"/>
                <a:ea typeface="Josefin Sans Bold"/>
                <a:cs typeface="Josefin Sans Bold"/>
                <a:sym typeface="Josefin Sans Bold"/>
              </a:rPr>
              <a:t>ơn</a:t>
            </a:r>
            <a:r>
              <a:rPr lang="en-US" sz="5680" b="1" dirty="0">
                <a:solidFill>
                  <a:srgbClr val="FFFFFF"/>
                </a:solidFill>
                <a:latin typeface="Josefin Sans Bold"/>
                <a:ea typeface="Josefin Sans Bold"/>
                <a:cs typeface="Josefin Sans Bold"/>
                <a:sym typeface="Josefin Sans Bold"/>
              </a:rPr>
              <a:t> </a:t>
            </a:r>
            <a:r>
              <a:rPr lang="en-US" sz="5680" b="1" dirty="0" err="1">
                <a:solidFill>
                  <a:srgbClr val="FFFFFF"/>
                </a:solidFill>
                <a:latin typeface="Josefin Sans Bold"/>
                <a:ea typeface="Josefin Sans Bold"/>
                <a:cs typeface="Josefin Sans Bold"/>
                <a:sym typeface="Josefin Sans Bold"/>
              </a:rPr>
              <a:t>thầy</a:t>
            </a:r>
            <a:r>
              <a:rPr lang="en-US" sz="5680" b="1" dirty="0">
                <a:solidFill>
                  <a:srgbClr val="FFFFFF"/>
                </a:solidFill>
                <a:latin typeface="Josefin Sans Bold"/>
                <a:ea typeface="Josefin Sans Bold"/>
                <a:cs typeface="Josefin Sans Bold"/>
                <a:sym typeface="Josefin Sans Bold"/>
              </a:rPr>
              <a:t> </a:t>
            </a:r>
            <a:r>
              <a:rPr lang="en-US" sz="5680" b="1" dirty="0" err="1">
                <a:solidFill>
                  <a:srgbClr val="FFFFFF"/>
                </a:solidFill>
                <a:latin typeface="Josefin Sans Bold"/>
                <a:ea typeface="Josefin Sans Bold"/>
                <a:cs typeface="Josefin Sans Bold"/>
                <a:sym typeface="Josefin Sans Bold"/>
              </a:rPr>
              <a:t>và</a:t>
            </a:r>
            <a:r>
              <a:rPr lang="en-US" sz="5680" b="1" dirty="0">
                <a:solidFill>
                  <a:srgbClr val="FFFFFF"/>
                </a:solidFill>
                <a:latin typeface="Josefin Sans Bold"/>
                <a:ea typeface="Josefin Sans Bold"/>
                <a:cs typeface="Josefin Sans Bold"/>
                <a:sym typeface="Josefin Sans Bold"/>
              </a:rPr>
              <a:t> </a:t>
            </a:r>
            <a:r>
              <a:rPr lang="en-US" sz="5680" b="1" dirty="0" err="1">
                <a:solidFill>
                  <a:srgbClr val="FFFFFF"/>
                </a:solidFill>
                <a:latin typeface="Josefin Sans Bold"/>
                <a:ea typeface="Josefin Sans Bold"/>
                <a:cs typeface="Josefin Sans Bold"/>
                <a:sym typeface="Josefin Sans Bold"/>
              </a:rPr>
              <a:t>mọi</a:t>
            </a:r>
            <a:r>
              <a:rPr lang="en-US" sz="5680" b="1" dirty="0">
                <a:solidFill>
                  <a:srgbClr val="FFFFFF"/>
                </a:solidFill>
                <a:latin typeface="Josefin Sans Bold"/>
                <a:ea typeface="Josefin Sans Bold"/>
                <a:cs typeface="Josefin Sans Bold"/>
                <a:sym typeface="Josefin Sans Bold"/>
              </a:rPr>
              <a:t> </a:t>
            </a:r>
            <a:r>
              <a:rPr lang="en-US" sz="5680" b="1" dirty="0" err="1">
                <a:solidFill>
                  <a:srgbClr val="FFFFFF"/>
                </a:solidFill>
                <a:latin typeface="Josefin Sans Bold"/>
                <a:ea typeface="Josefin Sans Bold"/>
                <a:cs typeface="Josefin Sans Bold"/>
                <a:sym typeface="Josefin Sans Bold"/>
              </a:rPr>
              <a:t>người</a:t>
            </a:r>
            <a:r>
              <a:rPr lang="en-US" sz="5680" b="1" dirty="0">
                <a:solidFill>
                  <a:srgbClr val="FFFFFF"/>
                </a:solidFill>
                <a:latin typeface="Josefin Sans Bold"/>
                <a:ea typeface="Josefin Sans Bold"/>
                <a:cs typeface="Josefin Sans Bold"/>
                <a:sym typeface="Josefin Sans Bold"/>
              </a:rPr>
              <a:t> </a:t>
            </a:r>
            <a:r>
              <a:rPr lang="en-US" sz="5680" b="1" dirty="0" err="1">
                <a:solidFill>
                  <a:srgbClr val="FFFFFF"/>
                </a:solidFill>
                <a:latin typeface="Josefin Sans Bold"/>
                <a:ea typeface="Josefin Sans Bold"/>
                <a:cs typeface="Josefin Sans Bold"/>
                <a:sym typeface="Josefin Sans Bold"/>
              </a:rPr>
              <a:t>đã</a:t>
            </a:r>
            <a:r>
              <a:rPr lang="en-US" sz="5680" b="1" dirty="0">
                <a:solidFill>
                  <a:srgbClr val="FFFFFF"/>
                </a:solidFill>
                <a:latin typeface="Josefin Sans Bold"/>
                <a:ea typeface="Josefin Sans Bold"/>
                <a:cs typeface="Josefin Sans Bold"/>
                <a:sym typeface="Josefin Sans Bold"/>
              </a:rPr>
              <a:t> </a:t>
            </a:r>
            <a:r>
              <a:rPr lang="en-US" sz="5680" b="1" dirty="0" err="1">
                <a:solidFill>
                  <a:srgbClr val="FFFFFF"/>
                </a:solidFill>
                <a:latin typeface="Josefin Sans Bold"/>
                <a:ea typeface="Josefin Sans Bold"/>
                <a:cs typeface="Josefin Sans Bold"/>
                <a:sym typeface="Josefin Sans Bold"/>
              </a:rPr>
              <a:t>xem</a:t>
            </a:r>
            <a:r>
              <a:rPr lang="en-US" sz="5680" b="1" dirty="0">
                <a:solidFill>
                  <a:srgbClr val="FFFFFF"/>
                </a:solidFill>
                <a:latin typeface="Josefin Sans Bold"/>
                <a:ea typeface="Josefin Sans Bold"/>
                <a:cs typeface="Josefin Sans Bold"/>
                <a:sym typeface="Josefin Sans Bold"/>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827628" y="7180258"/>
            <a:ext cx="11301259" cy="2684049"/>
          </a:xfrm>
          <a:custGeom>
            <a:avLst/>
            <a:gdLst/>
            <a:ahLst/>
            <a:cxnLst/>
            <a:rect l="l" t="t" r="r" b="b"/>
            <a:pathLst>
              <a:path w="11301259" h="2684049">
                <a:moveTo>
                  <a:pt x="0" y="0"/>
                </a:moveTo>
                <a:lnTo>
                  <a:pt x="11301259" y="0"/>
                </a:lnTo>
                <a:lnTo>
                  <a:pt x="11301259" y="2684049"/>
                </a:lnTo>
                <a:lnTo>
                  <a:pt x="0" y="2684049"/>
                </a:lnTo>
                <a:lnTo>
                  <a:pt x="0" y="0"/>
                </a:lnTo>
                <a:close/>
              </a:path>
            </a:pathLst>
          </a:custGeom>
          <a:blipFill>
            <a:blip r:embed="rId6"/>
            <a:stretch>
              <a:fillRect/>
            </a:stretch>
          </a:blipFill>
        </p:spPr>
      </p:sp>
      <p:sp>
        <p:nvSpPr>
          <p:cNvPr id="5" name="TextBox 5"/>
          <p:cNvSpPr txBox="1"/>
          <p:nvPr/>
        </p:nvSpPr>
        <p:spPr>
          <a:xfrm>
            <a:off x="803600" y="2352734"/>
            <a:ext cx="14065354" cy="4827524"/>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Giới thiệu bài toán:</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Như trên code ta thấy: </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Khởi tạo bumpers, đây là biến lưu trữ thông tin từ cảm biến va chạm với tường của agent. Là một dictionary với 4 khóa “north”, “south”, “west”, “east” và mỗi khóa này sẽ có một giá trị True hoặc False để cho biết agent có va chạm với tường theo hướng đó không.</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dirty là biến đại diện cho ô đó bẩn hay không với True là có và False là không.</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Và cuối cùng là chạy thử hàm simple_randomized_agent.</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12359" y="1829362"/>
            <a:ext cx="14065354" cy="4341749"/>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Giới thiệu bài toán:</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Code này khởi tạo một môi trường đơn giản để đếm số lần agent có hành động “suck” với đầu vào là một hàm agent -agent_function , số bước lớn nhất có thể thực hiện – max_step, và biến verbose là một cờ để in ra màn hình nếu có giá trị là True và ngược lại.</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Trong vòng lặp từ 1 đến hết max_steps, sẽ khởi tạo dirty và bumpers. Sau đó lấy action từ agent_function. In ra nếu verbose là True và nếu action là “suck” thì sẽ được cộng dồn – num_cleaned. Cuối cùng là trả vè num_cleaned.</a:t>
            </a:r>
            <a:r>
              <a:rPr lang="en-US" sz="2739" b="1" i="1">
                <a:solidFill>
                  <a:srgbClr val="FEFEFE"/>
                </a:solidFill>
                <a:latin typeface="Noto Serif Display Bold Italics"/>
                <a:ea typeface="Noto Serif Display Bold Italics"/>
                <a:cs typeface="Noto Serif Display Bold Italics"/>
                <a:sym typeface="Noto Serif Display Bold Italics"/>
              </a:rPr>
              <a:t> </a:t>
            </a:r>
          </a:p>
          <a:p>
            <a:pPr algn="l">
              <a:lnSpc>
                <a:spcPts val="3696"/>
              </a:lnSpc>
            </a:pPr>
            <a:endParaRPr lang="en-US" sz="2739" b="1" i="1">
              <a:solidFill>
                <a:srgbClr val="FEFEFE"/>
              </a:solidFill>
              <a:latin typeface="Noto Serif Display Bold Italics"/>
              <a:ea typeface="Noto Serif Display Bold Italics"/>
              <a:cs typeface="Noto Serif Display Bold Italics"/>
              <a:sym typeface="Noto Serif Display Bold Italics"/>
            </a:endParaRPr>
          </a:p>
        </p:txBody>
      </p:sp>
      <p:sp>
        <p:nvSpPr>
          <p:cNvPr id="5" name="Freeform 5"/>
          <p:cNvSpPr/>
          <p:nvPr/>
        </p:nvSpPr>
        <p:spPr>
          <a:xfrm>
            <a:off x="3135907" y="5694596"/>
            <a:ext cx="10012905" cy="4416338"/>
          </a:xfrm>
          <a:custGeom>
            <a:avLst/>
            <a:gdLst/>
            <a:ahLst/>
            <a:cxnLst/>
            <a:rect l="l" t="t" r="r" b="b"/>
            <a:pathLst>
              <a:path w="10012905" h="4416338">
                <a:moveTo>
                  <a:pt x="0" y="0"/>
                </a:moveTo>
                <a:lnTo>
                  <a:pt x="10012904" y="0"/>
                </a:lnTo>
                <a:lnTo>
                  <a:pt x="10012904" y="4416338"/>
                </a:lnTo>
                <a:lnTo>
                  <a:pt x="0" y="4416338"/>
                </a:lnTo>
                <a:lnTo>
                  <a:pt x="0" y="0"/>
                </a:lnTo>
                <a:close/>
              </a:path>
            </a:pathLst>
          </a:custGeom>
          <a:blipFill>
            <a:blip r:embed="rId6"/>
            <a:stretch>
              <a:fillRect/>
            </a:stretch>
          </a:blipFill>
        </p:spPr>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441412" y="3994868"/>
            <a:ext cx="11263330" cy="5088509"/>
          </a:xfrm>
          <a:custGeom>
            <a:avLst/>
            <a:gdLst/>
            <a:ahLst/>
            <a:cxnLst/>
            <a:rect l="l" t="t" r="r" b="b"/>
            <a:pathLst>
              <a:path w="11263330" h="5088509">
                <a:moveTo>
                  <a:pt x="0" y="0"/>
                </a:moveTo>
                <a:lnTo>
                  <a:pt x="11263329" y="0"/>
                </a:lnTo>
                <a:lnTo>
                  <a:pt x="11263329" y="5088509"/>
                </a:lnTo>
                <a:lnTo>
                  <a:pt x="0" y="5088509"/>
                </a:lnTo>
                <a:lnTo>
                  <a:pt x="0" y="0"/>
                </a:lnTo>
                <a:close/>
              </a:path>
            </a:pathLst>
          </a:custGeom>
          <a:blipFill>
            <a:blip r:embed="rId6"/>
            <a:stretch>
              <a:fillRect/>
            </a:stretch>
          </a:blipFill>
        </p:spPr>
      </p:sp>
      <p:sp>
        <p:nvSpPr>
          <p:cNvPr id="5" name="TextBox 5"/>
          <p:cNvSpPr txBox="1"/>
          <p:nvPr/>
        </p:nvSpPr>
        <p:spPr>
          <a:xfrm>
            <a:off x="877299" y="1829362"/>
            <a:ext cx="14065354" cy="2398649"/>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Nhiệm vụ 1</a:t>
            </a:r>
            <a:r>
              <a:rPr lang="en-US" sz="2739" i="1">
                <a:solidFill>
                  <a:srgbClr val="FEFEFE"/>
                </a:solidFill>
                <a:latin typeface="Noto Serif Display Italics"/>
                <a:ea typeface="Noto Serif Display Italics"/>
                <a:cs typeface="Noto Serif Display Italics"/>
                <a:sym typeface="Noto Serif Display Italics"/>
              </a:rPr>
              <a:t>: yêu cầu:</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 Khởi tạo môi trường -hàm _create_vacuum_enviroment- với kích thước n*n, bụi được đặt ngẫu nhiên trên các ô với xác xuất là 0.2 và agent cũng được đặt một vị trí ngẫu nhiên, code như sau:</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518" y="4830838"/>
            <a:ext cx="4214413" cy="4114800"/>
          </a:xfrm>
          <a:custGeom>
            <a:avLst/>
            <a:gdLst/>
            <a:ahLst/>
            <a:cxnLst/>
            <a:rect l="l" t="t" r="r" b="b"/>
            <a:pathLst>
              <a:path w="4214413" h="4114800">
                <a:moveTo>
                  <a:pt x="0" y="0"/>
                </a:moveTo>
                <a:lnTo>
                  <a:pt x="4214413" y="0"/>
                </a:lnTo>
                <a:lnTo>
                  <a:pt x="4214413"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059364"/>
            <a:ext cx="12857409" cy="2122858"/>
          </a:xfrm>
          <a:prstGeom prst="rect">
            <a:avLst/>
          </a:prstGeom>
        </p:spPr>
        <p:txBody>
          <a:bodyPr lIns="0" tIns="0" rIns="0" bIns="0" rtlCol="0" anchor="t">
            <a:spAutoFit/>
          </a:bodyPr>
          <a:lstStyle/>
          <a:p>
            <a:pPr algn="l">
              <a:lnSpc>
                <a:spcPts val="8265"/>
              </a:lnSpc>
            </a:pPr>
            <a:r>
              <a:rPr lang="en-US" sz="7380" b="1">
                <a:solidFill>
                  <a:srgbClr val="F7B4A7"/>
                </a:solidFill>
                <a:latin typeface="Josefin Sans Bold"/>
                <a:ea typeface="Josefin Sans Bold"/>
                <a:cs typeface="Josefin Sans Bold"/>
                <a:sym typeface="Josefin Sans Bold"/>
              </a:rPr>
              <a:t>I. Lab02_01_agents.</a:t>
            </a:r>
          </a:p>
          <a:p>
            <a:pPr algn="l">
              <a:lnSpc>
                <a:spcPts val="8265"/>
              </a:lnSpc>
            </a:pPr>
            <a:endParaRPr lang="en-US" sz="7380" b="1">
              <a:solidFill>
                <a:srgbClr val="F7B4A7"/>
              </a:solidFill>
              <a:latin typeface="Josefin Sans Bold"/>
              <a:ea typeface="Josefin Sans Bold"/>
              <a:cs typeface="Josefin Sans Bold"/>
              <a:sym typeface="Josefin Sans Bold"/>
            </a:endParaRPr>
          </a:p>
        </p:txBody>
      </p:sp>
      <p:sp>
        <p:nvSpPr>
          <p:cNvPr id="5" name="TextBox 5"/>
          <p:cNvSpPr txBox="1"/>
          <p:nvPr/>
        </p:nvSpPr>
        <p:spPr>
          <a:xfrm>
            <a:off x="1568941" y="3445746"/>
            <a:ext cx="14802106" cy="2343319"/>
          </a:xfrm>
          <a:prstGeom prst="rect">
            <a:avLst/>
          </a:prstGeom>
        </p:spPr>
        <p:txBody>
          <a:bodyPr lIns="0" tIns="0" rIns="0" bIns="0" rtlCol="0" anchor="t">
            <a:spAutoFit/>
          </a:bodyPr>
          <a:lstStyle/>
          <a:p>
            <a:pPr algn="just">
              <a:lnSpc>
                <a:spcPts val="4678"/>
              </a:lnSpc>
            </a:pPr>
            <a:r>
              <a:rPr lang="en-US" sz="3341">
                <a:solidFill>
                  <a:srgbClr val="FEFEFE"/>
                </a:solidFill>
                <a:latin typeface="Noto Serif Display"/>
                <a:ea typeface="Noto Serif Display"/>
                <a:cs typeface="Noto Serif Display"/>
                <a:sym typeface="Noto Serif Display"/>
              </a:rPr>
              <a:t>a) Lunar_lander.</a:t>
            </a:r>
          </a:p>
          <a:p>
            <a:pPr algn="just">
              <a:lnSpc>
                <a:spcPts val="4678"/>
              </a:lnSpc>
            </a:pPr>
            <a:r>
              <a:rPr lang="en-US" sz="3341">
                <a:solidFill>
                  <a:srgbClr val="FEFEFE"/>
                </a:solidFill>
                <a:latin typeface="Noto Serif Display"/>
                <a:ea typeface="Noto Serif Display"/>
                <a:cs typeface="Noto Serif Display"/>
                <a:sym typeface="Noto Serif Display"/>
              </a:rPr>
              <a:t>b) Robot_vacuum</a:t>
            </a:r>
          </a:p>
          <a:p>
            <a:pPr algn="just">
              <a:lnSpc>
                <a:spcPts val="4678"/>
              </a:lnSpc>
            </a:pPr>
            <a:endParaRPr lang="en-US" sz="3341">
              <a:solidFill>
                <a:srgbClr val="FEFEFE"/>
              </a:solidFill>
              <a:latin typeface="Noto Serif Display"/>
              <a:ea typeface="Noto Serif Display"/>
              <a:cs typeface="Noto Serif Display"/>
              <a:sym typeface="Noto Serif Display"/>
            </a:endParaRPr>
          </a:p>
          <a:p>
            <a:pPr algn="just">
              <a:lnSpc>
                <a:spcPts val="4678"/>
              </a:lnSpc>
            </a:pPr>
            <a:endParaRPr lang="en-US" sz="3341">
              <a:solidFill>
                <a:srgbClr val="FEFEFE"/>
              </a:solidFill>
              <a:latin typeface="Noto Serif Display"/>
              <a:ea typeface="Noto Serif Display"/>
              <a:cs typeface="Noto Serif Display"/>
              <a:sym typeface="Noto Serif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465617" y="3340999"/>
            <a:ext cx="7871103" cy="5675926"/>
          </a:xfrm>
          <a:custGeom>
            <a:avLst/>
            <a:gdLst/>
            <a:ahLst/>
            <a:cxnLst/>
            <a:rect l="l" t="t" r="r" b="b"/>
            <a:pathLst>
              <a:path w="7871103" h="5675926">
                <a:moveTo>
                  <a:pt x="0" y="0"/>
                </a:moveTo>
                <a:lnTo>
                  <a:pt x="7871103" y="0"/>
                </a:lnTo>
                <a:lnTo>
                  <a:pt x="7871103" y="5675926"/>
                </a:lnTo>
                <a:lnTo>
                  <a:pt x="0" y="5675926"/>
                </a:lnTo>
                <a:lnTo>
                  <a:pt x="0" y="0"/>
                </a:lnTo>
                <a:close/>
              </a:path>
            </a:pathLst>
          </a:custGeom>
          <a:blipFill>
            <a:blip r:embed="rId6"/>
            <a:stretch>
              <a:fillRect/>
            </a:stretch>
          </a:blipFill>
        </p:spPr>
      </p:sp>
      <p:sp>
        <p:nvSpPr>
          <p:cNvPr id="5" name="TextBox 5"/>
          <p:cNvSpPr txBox="1"/>
          <p:nvPr/>
        </p:nvSpPr>
        <p:spPr>
          <a:xfrm>
            <a:off x="877299" y="1829362"/>
            <a:ext cx="14065354" cy="1912874"/>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Nhiệm vụ 1</a:t>
            </a:r>
            <a:r>
              <a:rPr lang="en-US" sz="2739" i="1">
                <a:solidFill>
                  <a:srgbClr val="FEFEFE"/>
                </a:solidFill>
                <a:latin typeface="Noto Serif Display Italics"/>
                <a:ea typeface="Noto Serif Display Italics"/>
                <a:cs typeface="Noto Serif Display Italics"/>
                <a:sym typeface="Noto Serif Display Italics"/>
              </a:rPr>
              <a:t>: yêu cầu:</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Theo dõi vị trí agent -update_envi- : Hàm này sẽ cập nhật lại vị trí của agent dựa trên hành động của agent.</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259346" y="5685336"/>
            <a:ext cx="11301259" cy="3913061"/>
          </a:xfrm>
          <a:custGeom>
            <a:avLst/>
            <a:gdLst/>
            <a:ahLst/>
            <a:cxnLst/>
            <a:rect l="l" t="t" r="r" b="b"/>
            <a:pathLst>
              <a:path w="11301259" h="3913061">
                <a:moveTo>
                  <a:pt x="0" y="0"/>
                </a:moveTo>
                <a:lnTo>
                  <a:pt x="11301259" y="0"/>
                </a:lnTo>
                <a:lnTo>
                  <a:pt x="11301259" y="3913061"/>
                </a:lnTo>
                <a:lnTo>
                  <a:pt x="0" y="3913061"/>
                </a:lnTo>
                <a:lnTo>
                  <a:pt x="0" y="0"/>
                </a:lnTo>
                <a:close/>
              </a:path>
            </a:pathLst>
          </a:custGeom>
          <a:blipFill>
            <a:blip r:embed="rId6"/>
            <a:stretch>
              <a:fillRect/>
            </a:stretch>
          </a:blipFill>
        </p:spPr>
      </p:sp>
      <p:sp>
        <p:nvSpPr>
          <p:cNvPr id="5" name="TextBox 5"/>
          <p:cNvSpPr txBox="1"/>
          <p:nvPr/>
        </p:nvSpPr>
        <p:spPr>
          <a:xfrm>
            <a:off x="877299" y="1829362"/>
            <a:ext cx="14065354" cy="3855974"/>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Nhiệm vụ 1</a:t>
            </a:r>
            <a:r>
              <a:rPr lang="en-US" sz="2739" i="1">
                <a:solidFill>
                  <a:srgbClr val="FEFEFE"/>
                </a:solidFill>
                <a:latin typeface="Noto Serif Display Italics"/>
                <a:ea typeface="Noto Serif Display Italics"/>
                <a:cs typeface="Noto Serif Display Italics"/>
                <a:sym typeface="Noto Serif Display Italics"/>
              </a:rPr>
              <a:t>: yêu cầu:</a:t>
            </a:r>
          </a:p>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Tiếp theo sẽ là một hàm mô phỏng agent trong môi trường -simulation_envi- : hàm này sẽ trả về cho ta một danh sách hành động của agent -list_action- và tổng số bước agent đã thực hiện -step_total-. Chạy từng bước lấy hành động của agent dựa trên hàm agent_function sau đó hành động này sẽ được thêm vào list_action và step_total sẽ được cộng thêm một. Sau mỗi hành động của agent thì môi trường -envi- và vị trí mới của agent -agent_pos- sẽ được cập nhật lại qua hàm agent -update_envi .</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876041" y="1693912"/>
            <a:ext cx="8468266" cy="5759792"/>
          </a:xfrm>
          <a:custGeom>
            <a:avLst/>
            <a:gdLst/>
            <a:ahLst/>
            <a:cxnLst/>
            <a:rect l="l" t="t" r="r" b="b"/>
            <a:pathLst>
              <a:path w="8468266" h="5759792">
                <a:moveTo>
                  <a:pt x="0" y="0"/>
                </a:moveTo>
                <a:lnTo>
                  <a:pt x="8468266" y="0"/>
                </a:lnTo>
                <a:lnTo>
                  <a:pt x="8468266" y="5759792"/>
                </a:lnTo>
                <a:lnTo>
                  <a:pt x="0" y="5759792"/>
                </a:lnTo>
                <a:lnTo>
                  <a:pt x="0" y="0"/>
                </a:lnTo>
                <a:close/>
              </a:path>
            </a:pathLst>
          </a:custGeom>
          <a:blipFill>
            <a:blip r:embed="rId6"/>
            <a:stretch>
              <a:fillRect/>
            </a:stretch>
          </a:blipFill>
        </p:spPr>
      </p:sp>
      <p:sp>
        <p:nvSpPr>
          <p:cNvPr id="5" name="Freeform 5"/>
          <p:cNvSpPr/>
          <p:nvPr/>
        </p:nvSpPr>
        <p:spPr>
          <a:xfrm>
            <a:off x="3650941" y="7453704"/>
            <a:ext cx="11301259" cy="2556910"/>
          </a:xfrm>
          <a:custGeom>
            <a:avLst/>
            <a:gdLst/>
            <a:ahLst/>
            <a:cxnLst/>
            <a:rect l="l" t="t" r="r" b="b"/>
            <a:pathLst>
              <a:path w="11301259" h="2556910">
                <a:moveTo>
                  <a:pt x="0" y="0"/>
                </a:moveTo>
                <a:lnTo>
                  <a:pt x="11301259" y="0"/>
                </a:lnTo>
                <a:lnTo>
                  <a:pt x="11301259" y="2556910"/>
                </a:lnTo>
                <a:lnTo>
                  <a:pt x="0" y="2556910"/>
                </a:lnTo>
                <a:lnTo>
                  <a:pt x="0" y="0"/>
                </a:lnTo>
                <a:close/>
              </a:path>
            </a:pathLst>
          </a:custGeom>
          <a:blipFill>
            <a:blip r:embed="rId7"/>
            <a:stretch>
              <a:fillRect/>
            </a:stretch>
          </a:blipFill>
        </p:spPr>
      </p:sp>
      <p:sp>
        <p:nvSpPr>
          <p:cNvPr id="6" name="TextBox 6"/>
          <p:cNvSpPr txBox="1"/>
          <p:nvPr/>
        </p:nvSpPr>
        <p:spPr>
          <a:xfrm>
            <a:off x="1028700" y="637894"/>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723376" y="4522769"/>
            <a:ext cx="10924501" cy="3312385"/>
          </a:xfrm>
          <a:custGeom>
            <a:avLst/>
            <a:gdLst/>
            <a:ahLst/>
            <a:cxnLst/>
            <a:rect l="l" t="t" r="r" b="b"/>
            <a:pathLst>
              <a:path w="10924501" h="3312385">
                <a:moveTo>
                  <a:pt x="0" y="0"/>
                </a:moveTo>
                <a:lnTo>
                  <a:pt x="10924501" y="0"/>
                </a:lnTo>
                <a:lnTo>
                  <a:pt x="10924501" y="3312385"/>
                </a:lnTo>
                <a:lnTo>
                  <a:pt x="0" y="3312385"/>
                </a:lnTo>
                <a:lnTo>
                  <a:pt x="0" y="0"/>
                </a:lnTo>
                <a:close/>
              </a:path>
            </a:pathLst>
          </a:custGeom>
          <a:blipFill>
            <a:blip r:embed="rId6"/>
            <a:stretch>
              <a:fillRect/>
            </a:stretch>
          </a:blipFill>
        </p:spPr>
      </p:sp>
      <p:sp>
        <p:nvSpPr>
          <p:cNvPr id="5" name="TextBox 5"/>
          <p:cNvSpPr txBox="1"/>
          <p:nvPr/>
        </p:nvSpPr>
        <p:spPr>
          <a:xfrm>
            <a:off x="877299" y="1829362"/>
            <a:ext cx="14065354" cy="1912874"/>
          </a:xfrm>
          <a:prstGeom prst="rect">
            <a:avLst/>
          </a:prstGeom>
        </p:spPr>
        <p:txBody>
          <a:bodyPr lIns="0" tIns="0" rIns="0" bIns="0" rtlCol="0" anchor="t">
            <a:spAutoFit/>
          </a:bodyPr>
          <a:lstStyle/>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Em có thêm một hàm để hiện thi môi trường: với ô bẩn thì em kí hiệu là D tại vị trí đó còn vị trí agent em kí hiệu là A, hàm này giúp em trực quan hóa để quan sát được agent sẽ đi trong môi trường như thế nào.</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64877" y="3864187"/>
            <a:ext cx="12078024" cy="2445800"/>
          </a:xfrm>
          <a:custGeom>
            <a:avLst/>
            <a:gdLst/>
            <a:ahLst/>
            <a:cxnLst/>
            <a:rect l="l" t="t" r="r" b="b"/>
            <a:pathLst>
              <a:path w="12078024" h="2445800">
                <a:moveTo>
                  <a:pt x="0" y="0"/>
                </a:moveTo>
                <a:lnTo>
                  <a:pt x="12078023" y="0"/>
                </a:lnTo>
                <a:lnTo>
                  <a:pt x="12078023" y="2445800"/>
                </a:lnTo>
                <a:lnTo>
                  <a:pt x="0" y="2445800"/>
                </a:lnTo>
                <a:lnTo>
                  <a:pt x="0" y="0"/>
                </a:lnTo>
                <a:close/>
              </a:path>
            </a:pathLst>
          </a:custGeom>
          <a:blipFill>
            <a:blip r:embed="rId6"/>
            <a:stretch>
              <a:fillRect/>
            </a:stretch>
          </a:blipFill>
        </p:spPr>
      </p:sp>
      <p:sp>
        <p:nvSpPr>
          <p:cNvPr id="5" name="TextBox 5"/>
          <p:cNvSpPr txBox="1"/>
          <p:nvPr/>
        </p:nvSpPr>
        <p:spPr>
          <a:xfrm>
            <a:off x="877299" y="1829362"/>
            <a:ext cx="14065354" cy="1427099"/>
          </a:xfrm>
          <a:prstGeom prst="rect">
            <a:avLst/>
          </a:prstGeom>
        </p:spPr>
        <p:txBody>
          <a:bodyPr lIns="0" tIns="0" rIns="0" bIns="0" rtlCol="0" anchor="t">
            <a:spAutoFit/>
          </a:bodyPr>
          <a:lstStyle/>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Sau khi có các hàm cơ bản rồi thì em thực hiện chạy thử nghiệm mô phỏng, ở đây hàm agent_function em sử dụng là hàm simple_randimize_agent định nghĩa ở trên:</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056668" y="4154381"/>
            <a:ext cx="6087332" cy="5656915"/>
          </a:xfrm>
          <a:custGeom>
            <a:avLst/>
            <a:gdLst/>
            <a:ahLst/>
            <a:cxnLst/>
            <a:rect l="l" t="t" r="r" b="b"/>
            <a:pathLst>
              <a:path w="6087332" h="5656915">
                <a:moveTo>
                  <a:pt x="0" y="0"/>
                </a:moveTo>
                <a:lnTo>
                  <a:pt x="6087332" y="0"/>
                </a:lnTo>
                <a:lnTo>
                  <a:pt x="6087332" y="5656914"/>
                </a:lnTo>
                <a:lnTo>
                  <a:pt x="0" y="5656914"/>
                </a:lnTo>
                <a:lnTo>
                  <a:pt x="0" y="0"/>
                </a:lnTo>
                <a:close/>
              </a:path>
            </a:pathLst>
          </a:custGeom>
          <a:blipFill>
            <a:blip r:embed="rId6"/>
            <a:stretch>
              <a:fillRect/>
            </a:stretch>
          </a:blipFill>
        </p:spPr>
      </p:sp>
      <p:sp>
        <p:nvSpPr>
          <p:cNvPr id="5" name="TextBox 5"/>
          <p:cNvSpPr txBox="1"/>
          <p:nvPr/>
        </p:nvSpPr>
        <p:spPr>
          <a:xfrm>
            <a:off x="877299" y="1829362"/>
            <a:ext cx="14065354" cy="2398649"/>
          </a:xfrm>
          <a:prstGeom prst="rect">
            <a:avLst/>
          </a:prstGeom>
        </p:spPr>
        <p:txBody>
          <a:bodyPr lIns="0" tIns="0" rIns="0" bIns="0" rtlCol="0" anchor="t">
            <a:spAutoFit/>
          </a:bodyPr>
          <a:lstStyle/>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a:t>
            </a:r>
            <a:r>
              <a:rPr lang="en-US" sz="2739" b="1" i="1">
                <a:solidFill>
                  <a:srgbClr val="FEFEFE"/>
                </a:solidFill>
                <a:latin typeface="Noto Serif Display Bold Italics"/>
                <a:ea typeface="Noto Serif Display Bold Italics"/>
                <a:cs typeface="Noto Serif Display Bold Italics"/>
                <a:sym typeface="Noto Serif Display Bold Italics"/>
              </a:rPr>
              <a:t>Nhiệm vụ 2: </a:t>
            </a:r>
            <a:r>
              <a:rPr lang="en-US" sz="2739" i="1">
                <a:solidFill>
                  <a:srgbClr val="FEFEFE"/>
                </a:solidFill>
                <a:latin typeface="Noto Serif Display Italics"/>
                <a:ea typeface="Noto Serif Display Italics"/>
                <a:cs typeface="Noto Serif Display Italics"/>
                <a:sym typeface="Noto Serif Display Italics"/>
              </a:rPr>
              <a:t>nhiệm vụ yêu cầu xây dựng lại hàm agent_function là reflex agent với nếu mà ô hiện tại bẩn thì sẽ trả về hành động "suck" còn ngược lại sẽ kiểm tra các vị trí có chạm tường không nếu không chạm tường sẽ thêm vào trong mảng moves sau đó chọn random các ô có thể đi được: </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3942741"/>
            <a:ext cx="12646006" cy="2687276"/>
          </a:xfrm>
          <a:custGeom>
            <a:avLst/>
            <a:gdLst/>
            <a:ahLst/>
            <a:cxnLst/>
            <a:rect l="l" t="t" r="r" b="b"/>
            <a:pathLst>
              <a:path w="12646006" h="2687276">
                <a:moveTo>
                  <a:pt x="0" y="0"/>
                </a:moveTo>
                <a:lnTo>
                  <a:pt x="12646006" y="0"/>
                </a:lnTo>
                <a:lnTo>
                  <a:pt x="12646006" y="2687276"/>
                </a:lnTo>
                <a:lnTo>
                  <a:pt x="0" y="2687276"/>
                </a:lnTo>
                <a:lnTo>
                  <a:pt x="0" y="0"/>
                </a:lnTo>
                <a:close/>
              </a:path>
            </a:pathLst>
          </a:custGeom>
          <a:blipFill>
            <a:blip r:embed="rId6"/>
            <a:stretch>
              <a:fillRect/>
            </a:stretch>
          </a:blipFill>
        </p:spPr>
      </p:sp>
      <p:sp>
        <p:nvSpPr>
          <p:cNvPr id="5" name="TextBox 5"/>
          <p:cNvSpPr txBox="1"/>
          <p:nvPr/>
        </p:nvSpPr>
        <p:spPr>
          <a:xfrm>
            <a:off x="877299" y="1829362"/>
            <a:ext cx="14065354" cy="1912874"/>
          </a:xfrm>
          <a:prstGeom prst="rect">
            <a:avLst/>
          </a:prstGeom>
        </p:spPr>
        <p:txBody>
          <a:bodyPr lIns="0" tIns="0" rIns="0" bIns="0" rtlCol="0" anchor="t">
            <a:spAutoFit/>
          </a:bodyPr>
          <a:lstStyle/>
          <a:p>
            <a:pPr algn="l">
              <a:lnSpc>
                <a:spcPts val="3835"/>
              </a:lnSpc>
            </a:pPr>
            <a:r>
              <a:rPr lang="en-US" sz="2739" i="1">
                <a:solidFill>
                  <a:srgbClr val="FEFEFE"/>
                </a:solidFill>
                <a:latin typeface="Noto Serif Display Italics"/>
                <a:ea typeface="Noto Serif Display Italics"/>
                <a:cs typeface="Noto Serif Display Italics"/>
                <a:sym typeface="Noto Serif Display Italics"/>
              </a:rPr>
              <a:t>- </a:t>
            </a:r>
            <a:r>
              <a:rPr lang="en-US" sz="2739" b="1" i="1">
                <a:solidFill>
                  <a:srgbClr val="FEFEFE"/>
                </a:solidFill>
                <a:latin typeface="Noto Serif Display Bold Italics"/>
                <a:ea typeface="Noto Serif Display Bold Italics"/>
                <a:cs typeface="Noto Serif Display Bold Italics"/>
                <a:sym typeface="Noto Serif Display Bold Italics"/>
              </a:rPr>
              <a:t>Nhiệm vụ 2: </a:t>
            </a:r>
            <a:r>
              <a:rPr lang="en-US" sz="2739" i="1">
                <a:solidFill>
                  <a:srgbClr val="FEFEFE"/>
                </a:solidFill>
                <a:latin typeface="Noto Serif Display Italics"/>
                <a:ea typeface="Noto Serif Display Italics"/>
                <a:cs typeface="Noto Serif Display Italics"/>
                <a:sym typeface="Noto Serif Display Italics"/>
              </a:rPr>
              <a:t>+ Sau đó là em thử nghiệm mô phỏng agent với hàm giả lập – simulation_envi - ở trên và hàm agent_function là simple_reflex_agent:</a:t>
            </a: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09897" y="5511314"/>
            <a:ext cx="11301259" cy="3136099"/>
          </a:xfrm>
          <a:custGeom>
            <a:avLst/>
            <a:gdLst/>
            <a:ahLst/>
            <a:cxnLst/>
            <a:rect l="l" t="t" r="r" b="b"/>
            <a:pathLst>
              <a:path w="11301259" h="3136099">
                <a:moveTo>
                  <a:pt x="0" y="0"/>
                </a:moveTo>
                <a:lnTo>
                  <a:pt x="11301259" y="0"/>
                </a:lnTo>
                <a:lnTo>
                  <a:pt x="11301259" y="3136099"/>
                </a:lnTo>
                <a:lnTo>
                  <a:pt x="0" y="3136099"/>
                </a:lnTo>
                <a:lnTo>
                  <a:pt x="0" y="0"/>
                </a:lnTo>
                <a:close/>
              </a:path>
            </a:pathLst>
          </a:custGeom>
          <a:blipFill>
            <a:blip r:embed="rId6"/>
            <a:stretch>
              <a:fillRect/>
            </a:stretch>
          </a:blipFill>
        </p:spPr>
      </p:sp>
      <p:sp>
        <p:nvSpPr>
          <p:cNvPr id="5" name="TextBox 5"/>
          <p:cNvSpPr txBox="1"/>
          <p:nvPr/>
        </p:nvSpPr>
        <p:spPr>
          <a:xfrm>
            <a:off x="877299" y="1829362"/>
            <a:ext cx="14065354" cy="3370199"/>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Nhiệm vụ thứ 3:</a:t>
            </a:r>
            <a:r>
              <a:rPr lang="en-US" sz="2739" i="1">
                <a:solidFill>
                  <a:srgbClr val="FEFEFE"/>
                </a:solidFill>
                <a:latin typeface="Noto Serif Display Italics"/>
                <a:ea typeface="Noto Serif Display Italics"/>
                <a:cs typeface="Noto Serif Display Italics"/>
                <a:sym typeface="Noto Serif Display Italics"/>
              </a:rPr>
              <a:t> yêu cầu triển khai một model_based reflex agent cho robot, nhiệm vụ này yêu cầu sử dụng trạng thái -state- để ghi nhớ những gì agent làm và cảm nhận được cho đến nay để thông qua đó agent sẽ hoạt động tốt hơn. Để agent tốt hơn trong việc dọn dẹp thì em sử dụng chiến lược tim ô bẩn gần nhất với agent và di chuyển tới đo để dọn dẹp “suck” do đó ở trạng thái em chỉ sử dụng 1 tham số là current_pos lưu trữ vị trí hiện tại của agent.</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3430665"/>
            <a:ext cx="8359492" cy="5827635"/>
          </a:xfrm>
          <a:custGeom>
            <a:avLst/>
            <a:gdLst/>
            <a:ahLst/>
            <a:cxnLst/>
            <a:rect l="l" t="t" r="r" b="b"/>
            <a:pathLst>
              <a:path w="8359492" h="5827635">
                <a:moveTo>
                  <a:pt x="0" y="0"/>
                </a:moveTo>
                <a:lnTo>
                  <a:pt x="8359492" y="0"/>
                </a:lnTo>
                <a:lnTo>
                  <a:pt x="8359492" y="5827635"/>
                </a:lnTo>
                <a:lnTo>
                  <a:pt x="0" y="5827635"/>
                </a:lnTo>
                <a:lnTo>
                  <a:pt x="0" y="0"/>
                </a:lnTo>
                <a:close/>
              </a:path>
            </a:pathLst>
          </a:custGeom>
          <a:blipFill>
            <a:blip r:embed="rId6"/>
            <a:stretch>
              <a:fillRect/>
            </a:stretch>
          </a:blipFill>
        </p:spPr>
      </p:sp>
      <p:sp>
        <p:nvSpPr>
          <p:cNvPr id="5" name="Freeform 5"/>
          <p:cNvSpPr/>
          <p:nvPr/>
        </p:nvSpPr>
        <p:spPr>
          <a:xfrm>
            <a:off x="9388192" y="3430665"/>
            <a:ext cx="7730677" cy="5985358"/>
          </a:xfrm>
          <a:custGeom>
            <a:avLst/>
            <a:gdLst/>
            <a:ahLst/>
            <a:cxnLst/>
            <a:rect l="l" t="t" r="r" b="b"/>
            <a:pathLst>
              <a:path w="7730677" h="5985358">
                <a:moveTo>
                  <a:pt x="0" y="0"/>
                </a:moveTo>
                <a:lnTo>
                  <a:pt x="7730677" y="0"/>
                </a:lnTo>
                <a:lnTo>
                  <a:pt x="7730677" y="5985358"/>
                </a:lnTo>
                <a:lnTo>
                  <a:pt x="0" y="5985358"/>
                </a:lnTo>
                <a:lnTo>
                  <a:pt x="0" y="0"/>
                </a:lnTo>
                <a:close/>
              </a:path>
            </a:pathLst>
          </a:custGeom>
          <a:blipFill>
            <a:blip r:embed="rId7"/>
            <a:stretch>
              <a:fillRect/>
            </a:stretch>
          </a:blipFill>
        </p:spPr>
      </p:sp>
      <p:sp>
        <p:nvSpPr>
          <p:cNvPr id="6" name="TextBox 6"/>
          <p:cNvSpPr txBox="1"/>
          <p:nvPr/>
        </p:nvSpPr>
        <p:spPr>
          <a:xfrm>
            <a:off x="877299" y="1829362"/>
            <a:ext cx="14065354" cy="2884424"/>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Nhiệm vụ thứ 3:</a:t>
            </a:r>
            <a:r>
              <a:rPr lang="en-US" sz="2739" i="1">
                <a:solidFill>
                  <a:srgbClr val="FEFEFE"/>
                </a:solidFill>
                <a:latin typeface="Noto Serif Display Italics"/>
                <a:ea typeface="Noto Serif Display Italics"/>
                <a:cs typeface="Noto Serif Display Italics"/>
                <a:sym typeface="Noto Serif Display Italics"/>
              </a:rPr>
              <a:t>+ Tiếp theo ở hàm simulation_envi do ở trên không có state nên em cần tinh chỉnh lại là em cập nhật vị trí mới của agent cho state lưu trữ để agent cảm nhận và hành động, hàm có tên simulation_envi_model_based:</a:t>
            </a: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7" name="TextBox 7"/>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510983" y="3057261"/>
            <a:ext cx="9289524" cy="6897471"/>
          </a:xfrm>
          <a:custGeom>
            <a:avLst/>
            <a:gdLst/>
            <a:ahLst/>
            <a:cxnLst/>
            <a:rect l="l" t="t" r="r" b="b"/>
            <a:pathLst>
              <a:path w="9289524" h="6897471">
                <a:moveTo>
                  <a:pt x="0" y="0"/>
                </a:moveTo>
                <a:lnTo>
                  <a:pt x="9289524" y="0"/>
                </a:lnTo>
                <a:lnTo>
                  <a:pt x="9289524" y="6897472"/>
                </a:lnTo>
                <a:lnTo>
                  <a:pt x="0" y="6897472"/>
                </a:lnTo>
                <a:lnTo>
                  <a:pt x="0" y="0"/>
                </a:lnTo>
                <a:close/>
              </a:path>
            </a:pathLst>
          </a:custGeom>
          <a:blipFill>
            <a:blip r:embed="rId6"/>
            <a:stretch>
              <a:fillRect/>
            </a:stretch>
          </a:blipFill>
        </p:spPr>
      </p:sp>
      <p:sp>
        <p:nvSpPr>
          <p:cNvPr id="5" name="TextBox 5"/>
          <p:cNvSpPr txBox="1"/>
          <p:nvPr/>
        </p:nvSpPr>
        <p:spPr>
          <a:xfrm>
            <a:off x="877299" y="1829362"/>
            <a:ext cx="14065354" cy="2398649"/>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Nhiệm vụ thứ 3:</a:t>
            </a:r>
            <a:r>
              <a:rPr lang="en-US" sz="2739" i="1">
                <a:solidFill>
                  <a:srgbClr val="FEFEFE"/>
                </a:solidFill>
                <a:latin typeface="Noto Serif Display Italics"/>
                <a:ea typeface="Noto Serif Display Italics"/>
                <a:cs typeface="Noto Serif Display Italics"/>
                <a:sym typeface="Noto Serif Display Italics"/>
              </a:rPr>
              <a:t>+Tiếp theo em xây dựng hàm model_based_reflex: hàm này sẽ tìm vị trí của ô bẩn gần nhất rồi từ đó di chuyển từng bước tới ô bẩn đó và dọn dẹp: </a:t>
            </a: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526703" y="5909279"/>
            <a:ext cx="4214413" cy="4114800"/>
          </a:xfrm>
          <a:custGeom>
            <a:avLst/>
            <a:gdLst/>
            <a:ahLst/>
            <a:cxnLst/>
            <a:rect l="l" t="t" r="r" b="b"/>
            <a:pathLst>
              <a:path w="4214413" h="4114800">
                <a:moveTo>
                  <a:pt x="0" y="0"/>
                </a:moveTo>
                <a:lnTo>
                  <a:pt x="4214413" y="0"/>
                </a:lnTo>
                <a:lnTo>
                  <a:pt x="4214413"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543050" y="552450"/>
            <a:ext cx="9506538" cy="2122858"/>
          </a:xfrm>
          <a:prstGeom prst="rect">
            <a:avLst/>
          </a:prstGeom>
        </p:spPr>
        <p:txBody>
          <a:bodyPr lIns="0" tIns="0" rIns="0" bIns="0" rtlCol="0" anchor="t">
            <a:spAutoFit/>
          </a:bodyPr>
          <a:lstStyle/>
          <a:p>
            <a:pPr algn="l">
              <a:lnSpc>
                <a:spcPts val="8265"/>
              </a:lnSpc>
            </a:pPr>
            <a:r>
              <a:rPr lang="en-US" sz="7380" b="1">
                <a:solidFill>
                  <a:srgbClr val="F7B4A7"/>
                </a:solidFill>
                <a:latin typeface="Josefin Sans Bold"/>
                <a:ea typeface="Josefin Sans Bold"/>
                <a:cs typeface="Josefin Sans Bold"/>
                <a:sym typeface="Josefin Sans Bold"/>
              </a:rPr>
              <a:t>a) Lunar_lander.</a:t>
            </a:r>
          </a:p>
          <a:p>
            <a:pPr algn="l">
              <a:lnSpc>
                <a:spcPts val="8265"/>
              </a:lnSpc>
            </a:pPr>
            <a:endParaRPr lang="en-US" sz="7380" b="1">
              <a:solidFill>
                <a:srgbClr val="F7B4A7"/>
              </a:solidFill>
              <a:latin typeface="Josefin Sans Bold"/>
              <a:ea typeface="Josefin Sans Bold"/>
              <a:cs typeface="Josefin Sans Bold"/>
              <a:sym typeface="Josefin Sans Bold"/>
            </a:endParaRPr>
          </a:p>
        </p:txBody>
      </p:sp>
      <p:sp>
        <p:nvSpPr>
          <p:cNvPr id="5" name="TextBox 5"/>
          <p:cNvSpPr txBox="1"/>
          <p:nvPr/>
        </p:nvSpPr>
        <p:spPr>
          <a:xfrm>
            <a:off x="1028700" y="2039831"/>
            <a:ext cx="11479028" cy="7556462"/>
          </a:xfrm>
          <a:prstGeom prst="rect">
            <a:avLst/>
          </a:prstGeom>
        </p:spPr>
        <p:txBody>
          <a:bodyPr lIns="0" tIns="0" rIns="0" bIns="0" rtlCol="0" anchor="t">
            <a:spAutoFit/>
          </a:bodyPr>
          <a:lstStyle/>
          <a:p>
            <a:pPr algn="l">
              <a:lnSpc>
                <a:spcPts val="4027"/>
              </a:lnSpc>
            </a:pPr>
            <a:r>
              <a:rPr lang="en-US" sz="2876" b="1">
                <a:solidFill>
                  <a:srgbClr val="FEFEFE"/>
                </a:solidFill>
                <a:latin typeface="Noto Serif Display Bold"/>
                <a:ea typeface="Noto Serif Display Bold"/>
                <a:cs typeface="Noto Serif Display Bold"/>
                <a:sym typeface="Noto Serif Display Bold"/>
              </a:rPr>
              <a:t>* Notebook làm gì?</a:t>
            </a:r>
          </a:p>
          <a:p>
            <a:pPr algn="l">
              <a:lnSpc>
                <a:spcPts val="4027"/>
              </a:lnSpc>
            </a:pPr>
            <a:r>
              <a:rPr lang="en-US" sz="2876">
                <a:solidFill>
                  <a:srgbClr val="FEFEFE"/>
                </a:solidFill>
                <a:latin typeface="Noto Serif Display"/>
                <a:ea typeface="Noto Serif Display"/>
                <a:cs typeface="Noto Serif Display"/>
                <a:sym typeface="Noto Serif Display"/>
              </a:rPr>
              <a:t>- File notebook này giải quyết bài toán Lunar Lander trong môi trường Gymnasium.</a:t>
            </a:r>
          </a:p>
          <a:p>
            <a:pPr algn="l">
              <a:lnSpc>
                <a:spcPts val="4027"/>
              </a:lnSpc>
            </a:pPr>
            <a:r>
              <a:rPr lang="en-US" sz="2876">
                <a:solidFill>
                  <a:srgbClr val="FEFEFE"/>
                </a:solidFill>
                <a:latin typeface="Noto Serif Display"/>
                <a:ea typeface="Noto Serif Display"/>
                <a:cs typeface="Noto Serif Display"/>
                <a:sym typeface="Noto Serif Display"/>
              </a:rPr>
              <a:t>                   - Đây là một bài toán Reinforcement Learning ( LR – học tăng cường) cổ điển.</a:t>
            </a:r>
          </a:p>
          <a:p>
            <a:pPr algn="l">
              <a:lnSpc>
                <a:spcPts val="4027"/>
              </a:lnSpc>
            </a:pPr>
            <a:r>
              <a:rPr lang="en-US" sz="2876">
                <a:solidFill>
                  <a:srgbClr val="FEFEFE"/>
                </a:solidFill>
                <a:latin typeface="Noto Serif Display"/>
                <a:ea typeface="Noto Serif Display"/>
                <a:cs typeface="Noto Serif Display"/>
                <a:sym typeface="Noto Serif Display"/>
              </a:rPr>
              <a:t>                   - Mục tiêu: điều khiển con tàu vũ trụ (lander) hạ cánh an toàn vào vùng được đánh dấu ở giữa màn hình.</a:t>
            </a:r>
          </a:p>
          <a:p>
            <a:pPr algn="l">
              <a:lnSpc>
                <a:spcPts val="4027"/>
              </a:lnSpc>
            </a:pPr>
            <a:r>
              <a:rPr lang="en-US" sz="2876">
                <a:solidFill>
                  <a:srgbClr val="FEFEFE"/>
                </a:solidFill>
                <a:latin typeface="Noto Serif Display"/>
                <a:ea typeface="Noto Serif Display"/>
                <a:cs typeface="Noto Serif Display"/>
                <a:sym typeface="Noto Serif Display"/>
              </a:rPr>
              <a:t>                   - Đặc điểm:</a:t>
            </a:r>
          </a:p>
          <a:p>
            <a:pPr algn="l">
              <a:lnSpc>
                <a:spcPts val="4027"/>
              </a:lnSpc>
            </a:pPr>
            <a:r>
              <a:rPr lang="en-US" sz="2876">
                <a:solidFill>
                  <a:srgbClr val="FEFEFE"/>
                </a:solidFill>
                <a:latin typeface="Noto Serif Display"/>
                <a:ea typeface="Noto Serif Display"/>
                <a:cs typeface="Noto Serif Display"/>
                <a:sym typeface="Noto Serif Display"/>
              </a:rPr>
              <a:t>                             + Tàu có thể đẩy lực (thrust) về trái, phải hoặc bật động cơ chính.</a:t>
            </a:r>
          </a:p>
          <a:p>
            <a:pPr algn="l">
              <a:lnSpc>
                <a:spcPts val="4027"/>
              </a:lnSpc>
            </a:pPr>
            <a:r>
              <a:rPr lang="en-US" sz="2876">
                <a:solidFill>
                  <a:srgbClr val="FEFEFE"/>
                </a:solidFill>
                <a:latin typeface="Noto Serif Display"/>
                <a:ea typeface="Noto Serif Display"/>
                <a:cs typeface="Noto Serif Display"/>
                <a:sym typeface="Noto Serif Display"/>
              </a:rPr>
              <a:t>                             + Trọng lực và động lực học làm tàu rơi xuống.</a:t>
            </a:r>
          </a:p>
          <a:p>
            <a:pPr algn="l">
              <a:lnSpc>
                <a:spcPts val="4027"/>
              </a:lnSpc>
            </a:pPr>
            <a:r>
              <a:rPr lang="en-US" sz="2876">
                <a:solidFill>
                  <a:srgbClr val="FEFEFE"/>
                </a:solidFill>
                <a:latin typeface="Noto Serif Display"/>
                <a:ea typeface="Noto Serif Display"/>
                <a:cs typeface="Noto Serif Display"/>
                <a:sym typeface="Noto Serif Display"/>
              </a:rPr>
              <a:t>                             + Nếu hạ cánh an toàn -&gt; nhận điểm thưởng.</a:t>
            </a:r>
          </a:p>
          <a:p>
            <a:pPr algn="l">
              <a:lnSpc>
                <a:spcPts val="4027"/>
              </a:lnSpc>
            </a:pPr>
            <a:r>
              <a:rPr lang="en-US" sz="2876">
                <a:solidFill>
                  <a:srgbClr val="FEFEFE"/>
                </a:solidFill>
                <a:latin typeface="Noto Serif Display"/>
                <a:ea typeface="Noto Serif Display"/>
                <a:cs typeface="Noto Serif Display"/>
                <a:sym typeface="Noto Serif Display"/>
              </a:rPr>
              <a:t>                             + Nếu đâm hoặc ra ngoài màn -&gt; bị phạt.</a:t>
            </a:r>
          </a:p>
          <a:p>
            <a:pPr algn="l">
              <a:lnSpc>
                <a:spcPts val="4027"/>
              </a:lnSpc>
            </a:pPr>
            <a:endParaRPr lang="en-US" sz="2876">
              <a:solidFill>
                <a:srgbClr val="FEFEFE"/>
              </a:solidFill>
              <a:latin typeface="Noto Serif Display"/>
              <a:ea typeface="Noto Serif Display"/>
              <a:cs typeface="Noto Serif Display"/>
              <a:sym typeface="Noto Serif Display"/>
            </a:endParaRPr>
          </a:p>
          <a:p>
            <a:pPr algn="l">
              <a:lnSpc>
                <a:spcPts val="4027"/>
              </a:lnSpc>
            </a:pPr>
            <a:endParaRPr lang="en-US" sz="2876">
              <a:solidFill>
                <a:srgbClr val="FEFEFE"/>
              </a:solidFill>
              <a:latin typeface="Noto Serif Display"/>
              <a:ea typeface="Noto Serif Display"/>
              <a:cs typeface="Noto Serif Display"/>
              <a:sym typeface="Noto Serif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917668" y="3688311"/>
            <a:ext cx="11916785" cy="2070541"/>
          </a:xfrm>
          <a:custGeom>
            <a:avLst/>
            <a:gdLst/>
            <a:ahLst/>
            <a:cxnLst/>
            <a:rect l="l" t="t" r="r" b="b"/>
            <a:pathLst>
              <a:path w="11916785" h="2070541">
                <a:moveTo>
                  <a:pt x="0" y="0"/>
                </a:moveTo>
                <a:lnTo>
                  <a:pt x="11916784" y="0"/>
                </a:lnTo>
                <a:lnTo>
                  <a:pt x="11916784" y="2070542"/>
                </a:lnTo>
                <a:lnTo>
                  <a:pt x="0" y="2070542"/>
                </a:lnTo>
                <a:lnTo>
                  <a:pt x="0" y="0"/>
                </a:lnTo>
                <a:close/>
              </a:path>
            </a:pathLst>
          </a:custGeom>
          <a:blipFill>
            <a:blip r:embed="rId6"/>
            <a:stretch>
              <a:fillRect/>
            </a:stretch>
          </a:blipFill>
        </p:spPr>
      </p:sp>
      <p:sp>
        <p:nvSpPr>
          <p:cNvPr id="5" name="TextBox 5"/>
          <p:cNvSpPr txBox="1"/>
          <p:nvPr/>
        </p:nvSpPr>
        <p:spPr>
          <a:xfrm>
            <a:off x="742239" y="1829362"/>
            <a:ext cx="14065354" cy="1912874"/>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Nhiệm vụ thứ 3:+</a:t>
            </a:r>
            <a:r>
              <a:rPr lang="en-US" sz="2739" i="1">
                <a:solidFill>
                  <a:srgbClr val="FEFEFE"/>
                </a:solidFill>
                <a:latin typeface="Noto Serif Display Italics"/>
                <a:ea typeface="Noto Serif Display Italics"/>
                <a:cs typeface="Noto Serif Display Italics"/>
                <a:sym typeface="Noto Serif Display Italics"/>
              </a:rPr>
              <a:t> Cuối cùng em triển khai mô phỏng với model_based_reflex này:</a:t>
            </a: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835"/>
              </a:lnSpc>
            </a:pPr>
            <a:endParaRPr lang="en-US" sz="2739"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4354905"/>
            <a:ext cx="11301259" cy="5156199"/>
          </a:xfrm>
          <a:custGeom>
            <a:avLst/>
            <a:gdLst/>
            <a:ahLst/>
            <a:cxnLst/>
            <a:rect l="l" t="t" r="r" b="b"/>
            <a:pathLst>
              <a:path w="11301259" h="5156199">
                <a:moveTo>
                  <a:pt x="0" y="0"/>
                </a:moveTo>
                <a:lnTo>
                  <a:pt x="11301259" y="0"/>
                </a:lnTo>
                <a:lnTo>
                  <a:pt x="11301259" y="5156199"/>
                </a:lnTo>
                <a:lnTo>
                  <a:pt x="0" y="5156199"/>
                </a:lnTo>
                <a:lnTo>
                  <a:pt x="0" y="0"/>
                </a:lnTo>
                <a:close/>
              </a:path>
            </a:pathLst>
          </a:custGeom>
          <a:blipFill>
            <a:blip r:embed="rId6"/>
            <a:stretch>
              <a:fillRect/>
            </a:stretch>
          </a:blipFill>
        </p:spPr>
      </p:sp>
      <p:sp>
        <p:nvSpPr>
          <p:cNvPr id="5" name="TextBox 5"/>
          <p:cNvSpPr txBox="1"/>
          <p:nvPr/>
        </p:nvSpPr>
        <p:spPr>
          <a:xfrm>
            <a:off x="742239" y="1829362"/>
            <a:ext cx="14065354" cy="2398649"/>
          </a:xfrm>
          <a:prstGeom prst="rect">
            <a:avLst/>
          </a:prstGeom>
        </p:spPr>
        <p:txBody>
          <a:bodyPr lIns="0" tIns="0" rIns="0" bIns="0" rtlCol="0" anchor="t">
            <a:spAutoFit/>
          </a:bodyPr>
          <a:lstStyle/>
          <a:p>
            <a:pPr algn="l">
              <a:lnSpc>
                <a:spcPts val="3835"/>
              </a:lnSpc>
            </a:pPr>
            <a:r>
              <a:rPr lang="en-US" sz="2739" b="1" i="1">
                <a:solidFill>
                  <a:srgbClr val="FEFEFE"/>
                </a:solidFill>
                <a:latin typeface="Noto Serif Display Bold Italics"/>
                <a:ea typeface="Noto Serif Display Bold Italics"/>
                <a:cs typeface="Noto Serif Display Bold Italics"/>
                <a:sym typeface="Noto Serif Display Bold Italics"/>
              </a:rPr>
              <a:t>- Nhiệm vụ 4:</a:t>
            </a:r>
            <a:r>
              <a:rPr lang="en-US" sz="2739" i="1">
                <a:solidFill>
                  <a:srgbClr val="FEFEFE"/>
                </a:solidFill>
                <a:latin typeface="Noto Serif Display Italics"/>
                <a:ea typeface="Noto Serif Display Italics"/>
                <a:cs typeface="Noto Serif Display Italics"/>
                <a:sym typeface="Noto Serif Display Italics"/>
              </a:rPr>
              <a:t> nhiệm vụ này yêu cầu đánh giá hiện quả của 3 hàm agent_function theo từng nhiệm vụ 1,2,3 với size của môi trường lần lượt là 5×5, 10×10 và 100×100 với số lần chạy là 100 lần. Do 100 lần chạy rất lâu để có được kêt quả nên code em chỉ chạy đại diện 1 lần:</a:t>
            </a:r>
          </a:p>
          <a:p>
            <a:pPr algn="l">
              <a:lnSpc>
                <a:spcPts val="3696"/>
              </a:lnSpc>
            </a:pPr>
            <a:endParaRPr lang="en-US" sz="2739"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448985" y="3771306"/>
            <a:ext cx="11301259" cy="4365111"/>
          </a:xfrm>
          <a:custGeom>
            <a:avLst/>
            <a:gdLst/>
            <a:ahLst/>
            <a:cxnLst/>
            <a:rect l="l" t="t" r="r" b="b"/>
            <a:pathLst>
              <a:path w="11301259" h="4365111">
                <a:moveTo>
                  <a:pt x="0" y="0"/>
                </a:moveTo>
                <a:lnTo>
                  <a:pt x="11301259" y="0"/>
                </a:lnTo>
                <a:lnTo>
                  <a:pt x="11301259" y="4365111"/>
                </a:lnTo>
                <a:lnTo>
                  <a:pt x="0" y="4365111"/>
                </a:lnTo>
                <a:lnTo>
                  <a:pt x="0" y="0"/>
                </a:lnTo>
                <a:close/>
              </a:path>
            </a:pathLst>
          </a:custGeom>
          <a:blipFill>
            <a:blip r:embed="rId6"/>
            <a:stretch>
              <a:fillRect/>
            </a:stretch>
          </a:blipFill>
        </p:spPr>
      </p:sp>
      <p:sp>
        <p:nvSpPr>
          <p:cNvPr id="5" name="TextBox 5"/>
          <p:cNvSpPr txBox="1"/>
          <p:nvPr/>
        </p:nvSpPr>
        <p:spPr>
          <a:xfrm>
            <a:off x="742239" y="1838887"/>
            <a:ext cx="14065354" cy="138074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Nhiệm vụ 4:</a:t>
            </a:r>
            <a:r>
              <a:rPr lang="en-US" sz="2640" i="1">
                <a:solidFill>
                  <a:srgbClr val="FEFEFE"/>
                </a:solidFill>
                <a:latin typeface="Noto Serif Display Italics"/>
                <a:ea typeface="Noto Serif Display Italics"/>
                <a:cs typeface="Noto Serif Display Italics"/>
                <a:sym typeface="Noto Serif Display Italics"/>
              </a:rPr>
              <a:t>nhiệm vụ này yêu cầu đánh giá hiện quả của 3 hàm agent_function theo từng nhiệm vụ 1,2,3 với size của môi trường lần lượt là 5×5, 10×10 và 100×100 với số lần chạy là 100 lần. Do 100 lần chạy rất lâu để có được kêt quả nên code em chỉ chạy đại diện 1 lần:</a:t>
            </a: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135907" y="4008389"/>
            <a:ext cx="7966444" cy="5736769"/>
          </a:xfrm>
          <a:custGeom>
            <a:avLst/>
            <a:gdLst/>
            <a:ahLst/>
            <a:cxnLst/>
            <a:rect l="l" t="t" r="r" b="b"/>
            <a:pathLst>
              <a:path w="7966444" h="5736769">
                <a:moveTo>
                  <a:pt x="0" y="0"/>
                </a:moveTo>
                <a:lnTo>
                  <a:pt x="7966444" y="0"/>
                </a:lnTo>
                <a:lnTo>
                  <a:pt x="7966444" y="5736769"/>
                </a:lnTo>
                <a:lnTo>
                  <a:pt x="0" y="5736769"/>
                </a:lnTo>
                <a:lnTo>
                  <a:pt x="0" y="0"/>
                </a:lnTo>
                <a:close/>
              </a:path>
            </a:pathLst>
          </a:custGeom>
          <a:blipFill>
            <a:blip r:embed="rId6"/>
            <a:stretch>
              <a:fillRect/>
            </a:stretch>
          </a:blipFill>
        </p:spPr>
      </p:sp>
      <p:sp>
        <p:nvSpPr>
          <p:cNvPr id="5" name="TextBox 5"/>
          <p:cNvSpPr txBox="1"/>
          <p:nvPr/>
        </p:nvSpPr>
        <p:spPr>
          <a:xfrm>
            <a:off x="742239" y="1838887"/>
            <a:ext cx="14065354" cy="27809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Nhiệm vụ 4:</a:t>
            </a:r>
            <a:r>
              <a:rPr lang="en-US" sz="2640" i="1">
                <a:solidFill>
                  <a:srgbClr val="FEFEFE"/>
                </a:solidFill>
                <a:latin typeface="Noto Serif Display Italics"/>
                <a:ea typeface="Noto Serif Display Italics"/>
                <a:cs typeface="Noto Serif Display Italics"/>
                <a:sym typeface="Noto Serif Display Italics"/>
              </a:rPr>
              <a:t>+ Qua bảng kết quả ta thấy model_based_reflex hoạt động tốt nhất với số bước thực hiện ít nhất còn simple_reflex do cũng chọn ngẫu nhiên các hướng đi có thể đi được nên cũng chỉ tốt hơn một xíu so với simple_randomized_agent.</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Tiếp theo là sử dụng thư viện matplotlib để trực quan hóa kết quả sang dạng biểu đồ.</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135907" y="4154381"/>
            <a:ext cx="9057910" cy="5668813"/>
          </a:xfrm>
          <a:custGeom>
            <a:avLst/>
            <a:gdLst/>
            <a:ahLst/>
            <a:cxnLst/>
            <a:rect l="l" t="t" r="r" b="b"/>
            <a:pathLst>
              <a:path w="9057910" h="5668813">
                <a:moveTo>
                  <a:pt x="0" y="0"/>
                </a:moveTo>
                <a:lnTo>
                  <a:pt x="9057910" y="0"/>
                </a:lnTo>
                <a:lnTo>
                  <a:pt x="9057910" y="5668813"/>
                </a:lnTo>
                <a:lnTo>
                  <a:pt x="0" y="5668813"/>
                </a:lnTo>
                <a:lnTo>
                  <a:pt x="0" y="0"/>
                </a:lnTo>
                <a:close/>
              </a:path>
            </a:pathLst>
          </a:custGeom>
          <a:blipFill>
            <a:blip r:embed="rId6"/>
            <a:stretch>
              <a:fillRect/>
            </a:stretch>
          </a:blipFill>
        </p:spPr>
      </p:sp>
      <p:sp>
        <p:nvSpPr>
          <p:cNvPr id="5" name="TextBox 5"/>
          <p:cNvSpPr txBox="1"/>
          <p:nvPr/>
        </p:nvSpPr>
        <p:spPr>
          <a:xfrm>
            <a:off x="742239" y="1838887"/>
            <a:ext cx="14065354" cy="27809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Nhiệm vụ 4:</a:t>
            </a:r>
            <a:r>
              <a:rPr lang="en-US" sz="2640" i="1">
                <a:solidFill>
                  <a:srgbClr val="FEFEFE"/>
                </a:solidFill>
                <a:latin typeface="Noto Serif Display Italics"/>
                <a:ea typeface="Noto Serif Display Italics"/>
                <a:cs typeface="Noto Serif Display Italics"/>
                <a:sym typeface="Noto Serif Display Italics"/>
              </a:rPr>
              <a:t>+ Qua bảng kết quả ta thấy model_based_reflex hoạt động tốt nhất với số bước thực hiện ít nhất còn simple_reflex do cũng chọn ngẫu nhiên các hướng đi có thể đi được nên cũng chỉ tốt hơn một xíu so với simple_randomized_agent.</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Tiếp theo là sử dụng thư viện matplotlib để trực quan hóa kết quả sang dạng biểu đồ.</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42239" y="1838887"/>
            <a:ext cx="14065354" cy="371436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Nhiệm vụ 5: </a:t>
            </a:r>
            <a:r>
              <a:rPr lang="en-US" sz="2640" i="1">
                <a:solidFill>
                  <a:srgbClr val="FEFEFE"/>
                </a:solidFill>
                <a:latin typeface="Noto Serif Display Italics"/>
                <a:ea typeface="Noto Serif Display Italics"/>
                <a:cs typeface="Noto Serif Display Italics"/>
                <a:sym typeface="Noto Serif Display Italics"/>
              </a:rPr>
              <a:t>mô tả hiệu suất của các agent_funtion trong 5 trường hợp:</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Nếu được đặt vào phòng hình chữ nhật có kích thước không xác định.</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Nếu khu vực dọn dẹp có hình dạng bất thường.</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Nếu phòng chứa chướng ngại vật.</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Nếu cảm biến bụi không hoàn hảo (10% sai).</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Nếu cảm biến va chạm không hoàn hảo (10% không báo tường).</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Em đã trả lời chi tiết trong notebook.</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42239" y="1838887"/>
            <a:ext cx="14065354" cy="371436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Nhiệm vụ 5: </a:t>
            </a:r>
            <a:r>
              <a:rPr lang="en-US" sz="2640" i="1">
                <a:solidFill>
                  <a:srgbClr val="FEFEFE"/>
                </a:solidFill>
                <a:latin typeface="Noto Serif Display Italics"/>
                <a:ea typeface="Noto Serif Display Italics"/>
                <a:cs typeface="Noto Serif Display Italics"/>
                <a:sym typeface="Noto Serif Display Italics"/>
              </a:rPr>
              <a:t>mô tả hiệu suất của các agent_funtion trong 5 trường hợp:</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Nếu được đặt vào phòng hình chữ nhật có kích thước không xác định.</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Nếu khu vực dọn dẹp có hình dạng bất thường.</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Nếu phòng chứa chướng ngại vật.</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Nếu cảm biến bụi không hoàn hảo (10% sai).</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Nếu cảm biến va chạm không hoàn hảo (10% không báo tường).</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Em đã trả lời chi tiết trong notebook.</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1066800"/>
            <a:ext cx="9506538" cy="8197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 Robot_vacuum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518" y="4830838"/>
            <a:ext cx="4214413" cy="4114800"/>
          </a:xfrm>
          <a:custGeom>
            <a:avLst/>
            <a:gdLst/>
            <a:ahLst/>
            <a:cxnLst/>
            <a:rect l="l" t="t" r="r" b="b"/>
            <a:pathLst>
              <a:path w="4214413" h="4114800">
                <a:moveTo>
                  <a:pt x="0" y="0"/>
                </a:moveTo>
                <a:lnTo>
                  <a:pt x="4214413" y="0"/>
                </a:lnTo>
                <a:lnTo>
                  <a:pt x="4214413"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583239"/>
            <a:ext cx="12857409" cy="1075108"/>
          </a:xfrm>
          <a:prstGeom prst="rect">
            <a:avLst/>
          </a:prstGeom>
        </p:spPr>
        <p:txBody>
          <a:bodyPr lIns="0" tIns="0" rIns="0" bIns="0" rtlCol="0" anchor="t">
            <a:spAutoFit/>
          </a:bodyPr>
          <a:lstStyle/>
          <a:p>
            <a:pPr algn="l">
              <a:lnSpc>
                <a:spcPts val="8265"/>
              </a:lnSpc>
            </a:pPr>
            <a:r>
              <a:rPr lang="en-US" sz="7380" b="1">
                <a:solidFill>
                  <a:srgbClr val="F7B4A7"/>
                </a:solidFill>
                <a:latin typeface="Josefin Sans Bold"/>
                <a:ea typeface="Josefin Sans Bold"/>
                <a:cs typeface="Josefin Sans Bold"/>
                <a:sym typeface="Josefin Sans Bold"/>
              </a:rPr>
              <a:t>II.Lab02_02_search</a:t>
            </a:r>
          </a:p>
        </p:txBody>
      </p:sp>
      <p:sp>
        <p:nvSpPr>
          <p:cNvPr id="5" name="TextBox 5"/>
          <p:cNvSpPr txBox="1"/>
          <p:nvPr/>
        </p:nvSpPr>
        <p:spPr>
          <a:xfrm>
            <a:off x="1568941" y="3445746"/>
            <a:ext cx="14802106" cy="2933699"/>
          </a:xfrm>
          <a:prstGeom prst="rect">
            <a:avLst/>
          </a:prstGeom>
        </p:spPr>
        <p:txBody>
          <a:bodyPr lIns="0" tIns="0" rIns="0" bIns="0" rtlCol="0" anchor="t">
            <a:spAutoFit/>
          </a:bodyPr>
          <a:lstStyle/>
          <a:p>
            <a:pPr algn="just">
              <a:lnSpc>
                <a:spcPts val="4678"/>
              </a:lnSpc>
            </a:pPr>
            <a:r>
              <a:rPr lang="en-US" sz="3341" u="sng">
                <a:solidFill>
                  <a:srgbClr val="FEFEFE"/>
                </a:solidFill>
                <a:latin typeface="Noto Serif Display"/>
                <a:ea typeface="Noto Serif Display"/>
                <a:cs typeface="Noto Serif Display"/>
                <a:sym typeface="Noto Serif Display"/>
                <a:hlinkClick r:id="rId6" tooltip="https://mhahsler.github.io/CS7320-AI/Search/Maze_Example.html"/>
              </a:rPr>
              <a:t>Mazes: Compare search behavior (no animation)</a:t>
            </a:r>
            <a:r>
              <a:rPr lang="en-US" sz="3341">
                <a:solidFill>
                  <a:srgbClr val="FEFEFE"/>
                </a:solidFill>
                <a:latin typeface="Noto Serif Display"/>
                <a:ea typeface="Noto Serif Display"/>
                <a:cs typeface="Noto Serif Display"/>
                <a:sym typeface="Noto Serif Display"/>
              </a:rPr>
              <a:t>.</a:t>
            </a:r>
          </a:p>
          <a:p>
            <a:pPr algn="just">
              <a:lnSpc>
                <a:spcPts val="4678"/>
              </a:lnSpc>
            </a:pPr>
            <a:r>
              <a:rPr lang="en-US" sz="3341" u="sng">
                <a:solidFill>
                  <a:srgbClr val="FEFEFE"/>
                </a:solidFill>
                <a:latin typeface="Noto Serif Display"/>
                <a:ea typeface="Noto Serif Display"/>
                <a:cs typeface="Noto Serif Display"/>
                <a:sym typeface="Noto Serif Display"/>
                <a:hlinkClick r:id="rId7" tooltip="https://mhahsler.github.io/CS7320-AI/Search/Maze_BFS_vs_A_Star.html"/>
              </a:rPr>
              <a:t>Mazes: Compare BFS with A-Star Search using the L Maze</a:t>
            </a:r>
          </a:p>
          <a:p>
            <a:pPr algn="just">
              <a:lnSpc>
                <a:spcPts val="4678"/>
              </a:lnSpc>
            </a:pPr>
            <a:r>
              <a:rPr lang="en-US" sz="3341" u="sng">
                <a:solidFill>
                  <a:srgbClr val="FEFEFE"/>
                </a:solidFill>
                <a:latin typeface="Noto Serif Display"/>
                <a:ea typeface="Noto Serif Display"/>
                <a:cs typeface="Noto Serif Display"/>
                <a:sym typeface="Noto Serif Display"/>
              </a:rPr>
              <a:t> </a:t>
            </a:r>
            <a:r>
              <a:rPr lang="en-US" sz="3341" u="sng">
                <a:solidFill>
                  <a:srgbClr val="FEFEFE"/>
                </a:solidFill>
                <a:latin typeface="Noto Serif Display"/>
                <a:ea typeface="Noto Serif Display"/>
                <a:cs typeface="Noto Serif Display"/>
                <a:sym typeface="Noto Serif Display"/>
                <a:hlinkClick r:id="rId8" tooltip="https://mhahsler.github.io/CS7320-AI/Search/Maze_Example-Animation_full.html"/>
              </a:rPr>
              <a:t>Mazes: Compare search behavior with animations</a:t>
            </a:r>
            <a:r>
              <a:rPr lang="en-US" sz="3341" u="sng">
                <a:solidFill>
                  <a:srgbClr val="FEFEFE"/>
                </a:solidFill>
                <a:latin typeface="Noto Serif Display"/>
                <a:ea typeface="Noto Serif Display"/>
                <a:cs typeface="Noto Serif Display"/>
                <a:sym typeface="Noto Serif Display"/>
              </a:rPr>
              <a:t>.</a:t>
            </a:r>
          </a:p>
          <a:p>
            <a:pPr algn="just">
              <a:lnSpc>
                <a:spcPts val="4678"/>
              </a:lnSpc>
            </a:pPr>
            <a:r>
              <a:rPr lang="en-US" sz="3341" u="sng">
                <a:solidFill>
                  <a:srgbClr val="FEFEFE"/>
                </a:solidFill>
                <a:latin typeface="Noto Serif Display"/>
                <a:ea typeface="Noto Serif Display"/>
                <a:cs typeface="Noto Serif Display"/>
                <a:sym typeface="Noto Serif Display"/>
                <a:hlinkClick r:id="rId9" tooltip="https://colab.research.google.com/github/mhahsler/CS7320-AI/blob/master/Search/Explore_heuristics.ipynb"/>
              </a:rPr>
              <a:t>Maze: The effect of different heuristics</a:t>
            </a:r>
          </a:p>
          <a:p>
            <a:pPr algn="just">
              <a:lnSpc>
                <a:spcPts val="4678"/>
              </a:lnSpc>
            </a:pPr>
            <a:endParaRPr lang="en-US" sz="3341" u="sng">
              <a:solidFill>
                <a:srgbClr val="FEFEFE"/>
              </a:solidFill>
              <a:latin typeface="Noto Serif Display"/>
              <a:ea typeface="Noto Serif Display"/>
              <a:cs typeface="Noto Serif Display"/>
              <a:sym typeface="Noto Serif Display"/>
              <a:hlinkClick r:id="rId9" tooltip="https://colab.research.google.com/github/mhahsler/CS7320-AI/blob/master/Search/Explore_heuristics.ipynb"/>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2238937"/>
            <a:ext cx="14065354" cy="4181094"/>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-Khởi chạy file maze_helper.py dùng matplotlib trực tiếp trong notebook để vẽ và figure_format = 'retina' tăng độ nét của hình vẽ hiển thị.</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-Tiến hành mở và đọc file văn bản “L_maze.txt”. Sau đó lấy toàn bộ nội dung file dưới dạng chuỗi ký tự và dùng hàm parse_maze trong maze_helper.py để chuyển chuỗi đó thành mảng 2D numpy. Ví dụ: ‘X’ = tường; ‘ ‘ (space) = đường trống; ‘S’ = start; ‘G’ = goal.</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-Kiểm tra ngẫu nhiên 2 vị trí bất kì và in ra. Tiến hành vẽ mê cung thông qua hàm show_maze(maze), hàm này dùng matplotlib hiển thị mê cung như một hình ảnh trực quan: tường có màu in đậm, đường đi có màu sáng hoặc trắng. </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731833" y="2328227"/>
            <a:ext cx="6746623" cy="5630546"/>
          </a:xfrm>
          <a:custGeom>
            <a:avLst/>
            <a:gdLst/>
            <a:ahLst/>
            <a:cxnLst/>
            <a:rect l="l" t="t" r="r" b="b"/>
            <a:pathLst>
              <a:path w="6746623" h="5630546">
                <a:moveTo>
                  <a:pt x="0" y="0"/>
                </a:moveTo>
                <a:lnTo>
                  <a:pt x="6746623" y="0"/>
                </a:lnTo>
                <a:lnTo>
                  <a:pt x="6746623" y="5630546"/>
                </a:lnTo>
                <a:lnTo>
                  <a:pt x="0" y="5630546"/>
                </a:lnTo>
                <a:lnTo>
                  <a:pt x="0" y="0"/>
                </a:lnTo>
                <a:close/>
              </a:path>
            </a:pathLst>
          </a:custGeom>
          <a:blipFill>
            <a:blip r:embed="rId6"/>
            <a:stretch>
              <a:fillRect/>
            </a:stretch>
          </a:blipFill>
        </p:spPr>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526703" y="5909279"/>
            <a:ext cx="4214413" cy="4114800"/>
          </a:xfrm>
          <a:custGeom>
            <a:avLst/>
            <a:gdLst/>
            <a:ahLst/>
            <a:cxnLst/>
            <a:rect l="l" t="t" r="r" b="b"/>
            <a:pathLst>
              <a:path w="4214413" h="4114800">
                <a:moveTo>
                  <a:pt x="0" y="0"/>
                </a:moveTo>
                <a:lnTo>
                  <a:pt x="4214413" y="0"/>
                </a:lnTo>
                <a:lnTo>
                  <a:pt x="4214413"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580504" y="1021872"/>
            <a:ext cx="9506538" cy="1075108"/>
          </a:xfrm>
          <a:prstGeom prst="rect">
            <a:avLst/>
          </a:prstGeom>
        </p:spPr>
        <p:txBody>
          <a:bodyPr lIns="0" tIns="0" rIns="0" bIns="0" rtlCol="0" anchor="t">
            <a:spAutoFit/>
          </a:bodyPr>
          <a:lstStyle/>
          <a:p>
            <a:pPr algn="l">
              <a:lnSpc>
                <a:spcPts val="8265"/>
              </a:lnSpc>
            </a:pPr>
            <a:r>
              <a:rPr lang="en-US" sz="7380" b="1">
                <a:solidFill>
                  <a:srgbClr val="F7B4A7"/>
                </a:solidFill>
                <a:latin typeface="Josefin Sans Bold"/>
                <a:ea typeface="Josefin Sans Bold"/>
                <a:cs typeface="Josefin Sans Bold"/>
                <a:sym typeface="Josefin Sans Bold"/>
              </a:rPr>
              <a:t>a) Lunar_lander.</a:t>
            </a:r>
          </a:p>
        </p:txBody>
      </p:sp>
      <p:sp>
        <p:nvSpPr>
          <p:cNvPr id="5" name="TextBox 5"/>
          <p:cNvSpPr txBox="1"/>
          <p:nvPr/>
        </p:nvSpPr>
        <p:spPr>
          <a:xfrm>
            <a:off x="1028700" y="2822220"/>
            <a:ext cx="10535238" cy="6047994"/>
          </a:xfrm>
          <a:prstGeom prst="rect">
            <a:avLst/>
          </a:prstGeom>
        </p:spPr>
        <p:txBody>
          <a:bodyPr lIns="0" tIns="0" rIns="0" bIns="0" rtlCol="0" anchor="t">
            <a:spAutoFit/>
          </a:bodyPr>
          <a:lstStyle/>
          <a:p>
            <a:pPr algn="l">
              <a:lnSpc>
                <a:spcPts val="3696"/>
              </a:lnSpc>
            </a:pPr>
            <a:r>
              <a:rPr lang="en-US" sz="2640" b="1">
                <a:solidFill>
                  <a:srgbClr val="FEFEFE"/>
                </a:solidFill>
                <a:latin typeface="Noto Serif Display Bold"/>
                <a:ea typeface="Noto Serif Display Bold"/>
                <a:cs typeface="Noto Serif Display Bold"/>
                <a:sym typeface="Noto Serif Display Bold"/>
              </a:rPr>
              <a:t>* Giới thiệu về bài toán Lunar Lander:</a:t>
            </a:r>
          </a:p>
          <a:p>
            <a:pPr algn="l">
              <a:lnSpc>
                <a:spcPts val="3696"/>
              </a:lnSpc>
            </a:pPr>
            <a:r>
              <a:rPr lang="en-US" sz="2640">
                <a:solidFill>
                  <a:srgbClr val="FEFEFE"/>
                </a:solidFill>
                <a:latin typeface="Noto Serif Display"/>
                <a:ea typeface="Noto Serif Display"/>
                <a:cs typeface="Noto Serif Display"/>
                <a:sym typeface="Noto Serif Display"/>
              </a:rPr>
              <a:t>- Môi trường: không gian trạng thái liêu lục với tọa độ x và y nằm trong khoảng [-2.5, 2.5] và bãi đáp nằm ở tọa độ (0,0).</a:t>
            </a:r>
          </a:p>
          <a:p>
            <a:pPr algn="l">
              <a:lnSpc>
                <a:spcPts val="3696"/>
              </a:lnSpc>
            </a:pPr>
            <a:r>
              <a:rPr lang="en-US" sz="2640">
                <a:solidFill>
                  <a:srgbClr val="FEFEFE"/>
                </a:solidFill>
                <a:latin typeface="Noto Serif Display"/>
                <a:ea typeface="Noto Serif Display"/>
                <a:cs typeface="Noto Serif Display"/>
                <a:sym typeface="Noto Serif Display"/>
              </a:rPr>
              <a:t>                   - Trạng thái (state): một vector gồm 8 giá trị:</a:t>
            </a:r>
          </a:p>
          <a:p>
            <a:pPr algn="l">
              <a:lnSpc>
                <a:spcPts val="3696"/>
              </a:lnSpc>
            </a:pPr>
            <a:r>
              <a:rPr lang="en-US" sz="2640">
                <a:solidFill>
                  <a:srgbClr val="FEFEFE"/>
                </a:solidFill>
                <a:latin typeface="Noto Serif Display"/>
                <a:ea typeface="Noto Serif Display"/>
                <a:cs typeface="Noto Serif Display"/>
                <a:sym typeface="Noto Serif Display"/>
              </a:rPr>
              <a:t>                             + Vị trí ngang (x).</a:t>
            </a:r>
          </a:p>
          <a:p>
            <a:pPr algn="l">
              <a:lnSpc>
                <a:spcPts val="3696"/>
              </a:lnSpc>
            </a:pPr>
            <a:r>
              <a:rPr lang="en-US" sz="2640">
                <a:solidFill>
                  <a:srgbClr val="FEFEFE"/>
                </a:solidFill>
                <a:latin typeface="Noto Serif Display"/>
                <a:ea typeface="Noto Serif Display"/>
                <a:cs typeface="Noto Serif Display"/>
                <a:sym typeface="Noto Serif Display"/>
              </a:rPr>
              <a:t>                             + Vị trí dọc (y).</a:t>
            </a:r>
          </a:p>
          <a:p>
            <a:pPr algn="l">
              <a:lnSpc>
                <a:spcPts val="3696"/>
              </a:lnSpc>
            </a:pPr>
            <a:r>
              <a:rPr lang="en-US" sz="2640">
                <a:solidFill>
                  <a:srgbClr val="FEFEFE"/>
                </a:solidFill>
                <a:latin typeface="Noto Serif Display"/>
                <a:ea typeface="Noto Serif Display"/>
                <a:cs typeface="Noto Serif Display"/>
                <a:sym typeface="Noto Serif Display"/>
              </a:rPr>
              <a:t>                             + Vận tốc theo trục x.</a:t>
            </a:r>
          </a:p>
          <a:p>
            <a:pPr algn="l">
              <a:lnSpc>
                <a:spcPts val="3696"/>
              </a:lnSpc>
            </a:pPr>
            <a:r>
              <a:rPr lang="en-US" sz="2640">
                <a:solidFill>
                  <a:srgbClr val="FEFEFE"/>
                </a:solidFill>
                <a:latin typeface="Noto Serif Display"/>
                <a:ea typeface="Noto Serif Display"/>
                <a:cs typeface="Noto Serif Display"/>
                <a:sym typeface="Noto Serif Display"/>
              </a:rPr>
              <a:t>                             + Vận tốc theo trục y.</a:t>
            </a:r>
          </a:p>
          <a:p>
            <a:pPr algn="l">
              <a:lnSpc>
                <a:spcPts val="3696"/>
              </a:lnSpc>
            </a:pPr>
            <a:r>
              <a:rPr lang="en-US" sz="2640">
                <a:solidFill>
                  <a:srgbClr val="FEFEFE"/>
                </a:solidFill>
                <a:latin typeface="Noto Serif Display"/>
                <a:ea typeface="Noto Serif Display"/>
                <a:cs typeface="Noto Serif Display"/>
                <a:sym typeface="Noto Serif Display"/>
              </a:rPr>
              <a:t>                             + Góc xoay của tàu.</a:t>
            </a:r>
          </a:p>
          <a:p>
            <a:pPr algn="l">
              <a:lnSpc>
                <a:spcPts val="3696"/>
              </a:lnSpc>
            </a:pPr>
            <a:r>
              <a:rPr lang="en-US" sz="2640">
                <a:solidFill>
                  <a:srgbClr val="FEFEFE"/>
                </a:solidFill>
                <a:latin typeface="Noto Serif Display"/>
                <a:ea typeface="Noto Serif Display"/>
                <a:cs typeface="Noto Serif Display"/>
                <a:sym typeface="Noto Serif Display"/>
              </a:rPr>
              <a:t>                             + Tốc độ góc (angular velocity).</a:t>
            </a:r>
          </a:p>
          <a:p>
            <a:pPr algn="l">
              <a:lnSpc>
                <a:spcPts val="3696"/>
              </a:lnSpc>
            </a:pPr>
            <a:r>
              <a:rPr lang="en-US" sz="2640">
                <a:solidFill>
                  <a:srgbClr val="FEFEFE"/>
                </a:solidFill>
                <a:latin typeface="Noto Serif Display"/>
                <a:ea typeface="Noto Serif Display"/>
                <a:cs typeface="Noto Serif Display"/>
                <a:sym typeface="Noto Serif Display"/>
              </a:rPr>
              <a:t>                             + Chân trái cso chạm đất không (boolean).</a:t>
            </a:r>
          </a:p>
          <a:p>
            <a:pPr algn="l">
              <a:lnSpc>
                <a:spcPts val="3696"/>
              </a:lnSpc>
            </a:pPr>
            <a:r>
              <a:rPr lang="en-US" sz="2640">
                <a:solidFill>
                  <a:srgbClr val="FEFEFE"/>
                </a:solidFill>
                <a:latin typeface="Noto Serif Display"/>
                <a:ea typeface="Noto Serif Display"/>
                <a:cs typeface="Noto Serif Display"/>
                <a:sym typeface="Noto Serif Display"/>
              </a:rPr>
              <a:t>                             + Chân phải có chạm đất không (boolean).</a:t>
            </a:r>
          </a:p>
          <a:p>
            <a:pPr algn="l">
              <a:lnSpc>
                <a:spcPts val="3696"/>
              </a:lnSpc>
            </a:pPr>
            <a:endParaRPr lang="en-US" sz="2640">
              <a:solidFill>
                <a:srgbClr val="FEFEFE"/>
              </a:solidFill>
              <a:latin typeface="Noto Serif Display"/>
              <a:ea typeface="Noto Serif Display"/>
              <a:cs typeface="Noto Serif Display"/>
              <a:sym typeface="Noto Serif Displ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695902" y="2586894"/>
            <a:ext cx="5156360" cy="7224382"/>
          </a:xfrm>
          <a:custGeom>
            <a:avLst/>
            <a:gdLst/>
            <a:ahLst/>
            <a:cxnLst/>
            <a:rect l="l" t="t" r="r" b="b"/>
            <a:pathLst>
              <a:path w="5156360" h="7224382">
                <a:moveTo>
                  <a:pt x="0" y="0"/>
                </a:moveTo>
                <a:lnTo>
                  <a:pt x="5156360" y="0"/>
                </a:lnTo>
                <a:lnTo>
                  <a:pt x="5156360" y="7224381"/>
                </a:lnTo>
                <a:lnTo>
                  <a:pt x="0" y="7224381"/>
                </a:lnTo>
                <a:lnTo>
                  <a:pt x="0" y="0"/>
                </a:lnTo>
                <a:close/>
              </a:path>
            </a:pathLst>
          </a:custGeom>
          <a:blipFill>
            <a:blip r:embed="rId6"/>
            <a:stretch>
              <a:fillRect r="-2182"/>
            </a:stretch>
          </a:blipFill>
        </p:spPr>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03600" y="2362581"/>
            <a:ext cx="14065354" cy="324764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Khái niệm Heuristic h(n)</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Trong tìm kiếm đường đi (A*, Greedy Best-First,…), h(n) là hàm ước lượng chi phí từ nút hiện tại n đến mục tiêu.</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Hai loại heuristic thường gặp:</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1.Manhattan distance: </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2.Euclidean distance:</a:t>
            </a: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p:txBody>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2878486"/>
            <a:ext cx="10736231" cy="3629626"/>
          </a:xfrm>
          <a:custGeom>
            <a:avLst/>
            <a:gdLst/>
            <a:ahLst/>
            <a:cxnLst/>
            <a:rect l="l" t="t" r="r" b="b"/>
            <a:pathLst>
              <a:path w="10736231" h="3629626">
                <a:moveTo>
                  <a:pt x="0" y="0"/>
                </a:moveTo>
                <a:lnTo>
                  <a:pt x="10736231" y="0"/>
                </a:lnTo>
                <a:lnTo>
                  <a:pt x="10736231" y="3629626"/>
                </a:lnTo>
                <a:lnTo>
                  <a:pt x="0" y="3629626"/>
                </a:lnTo>
                <a:lnTo>
                  <a:pt x="0" y="0"/>
                </a:lnTo>
                <a:close/>
              </a:path>
            </a:pathLst>
          </a:custGeom>
          <a:blipFill>
            <a:blip r:embed="rId6"/>
            <a:stretch>
              <a:fillRect/>
            </a:stretch>
          </a:blipFill>
        </p:spPr>
      </p:sp>
      <p:sp>
        <p:nvSpPr>
          <p:cNvPr id="5" name="TextBox 5"/>
          <p:cNvSpPr txBox="1"/>
          <p:nvPr/>
        </p:nvSpPr>
        <p:spPr>
          <a:xfrm>
            <a:off x="1028700" y="2238937"/>
            <a:ext cx="14065354" cy="9140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1.Manhattan distance: </a:t>
            </a:r>
            <a:r>
              <a:rPr lang="en-US" sz="2640" i="1">
                <a:solidFill>
                  <a:srgbClr val="FEFEFE"/>
                </a:solidFill>
                <a:latin typeface="Noto Serif Display Italics"/>
                <a:ea typeface="Noto Serif Display Italics"/>
                <a:cs typeface="Noto Serif Display Italics"/>
                <a:sym typeface="Noto Serif Display Italics"/>
              </a:rPr>
              <a:t>thích hợp khi chỉ đi lên-xuống-trái-phải.</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
        <p:nvSpPr>
          <p:cNvPr id="7" name="TextBox 7"/>
          <p:cNvSpPr txBox="1"/>
          <p:nvPr/>
        </p:nvSpPr>
        <p:spPr>
          <a:xfrm>
            <a:off x="1028700" y="6972882"/>
            <a:ext cx="14065354" cy="2314194"/>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Manhattan dùng pos1, pos2 để lấy toạ độ dạng tuple/list. Sau đó, tính vector chênh lệch thông qua np.subtract(pos1, pos2), dùng np.abs lấy trị tuyệt đối trước khi tính tổng các bước. Ví dụ: di chuyển từ vị trí (0,0) đến vị trí (1,1) cần 1 bước ngang + 1 bước dọc kết quả = 2.</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00672" y="2866759"/>
            <a:ext cx="10754366" cy="3573551"/>
          </a:xfrm>
          <a:custGeom>
            <a:avLst/>
            <a:gdLst/>
            <a:ahLst/>
            <a:cxnLst/>
            <a:rect l="l" t="t" r="r" b="b"/>
            <a:pathLst>
              <a:path w="10754366" h="3573551">
                <a:moveTo>
                  <a:pt x="0" y="0"/>
                </a:moveTo>
                <a:lnTo>
                  <a:pt x="10754367" y="0"/>
                </a:lnTo>
                <a:lnTo>
                  <a:pt x="10754367" y="3573551"/>
                </a:lnTo>
                <a:lnTo>
                  <a:pt x="0" y="3573551"/>
                </a:lnTo>
                <a:lnTo>
                  <a:pt x="0" y="0"/>
                </a:lnTo>
                <a:close/>
              </a:path>
            </a:pathLst>
          </a:custGeom>
          <a:blipFill>
            <a:blip r:embed="rId6"/>
            <a:stretch>
              <a:fillRect/>
            </a:stretch>
          </a:blipFill>
        </p:spPr>
      </p:sp>
      <p:sp>
        <p:nvSpPr>
          <p:cNvPr id="5" name="TextBox 5"/>
          <p:cNvSpPr txBox="1"/>
          <p:nvPr/>
        </p:nvSpPr>
        <p:spPr>
          <a:xfrm>
            <a:off x="1028700" y="2238937"/>
            <a:ext cx="14065354" cy="9140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1.Euclidean distance: </a:t>
            </a:r>
            <a:r>
              <a:rPr lang="en-US" sz="2640" i="1">
                <a:solidFill>
                  <a:srgbClr val="FEFEFE"/>
                </a:solidFill>
                <a:latin typeface="Noto Serif Display Italics"/>
                <a:ea typeface="Noto Serif Display Italics"/>
                <a:cs typeface="Noto Serif Display Italics"/>
                <a:sym typeface="Noto Serif Display Italics"/>
              </a:rPr>
              <a:t>khoảng cách đường thẳng.</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
        <p:nvSpPr>
          <p:cNvPr id="7" name="TextBox 7"/>
          <p:cNvSpPr txBox="1"/>
          <p:nvPr/>
        </p:nvSpPr>
        <p:spPr>
          <a:xfrm>
            <a:off x="1028700" y="6972882"/>
            <a:ext cx="14065354" cy="1847469"/>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Eucliden tương tự hàm Manhattan cách toạ độ và tính vector chênh lệch nhưng dùng np.square lấy bình phương từng thành phần, sau đó tính tổng trước khi lấy căn bậc hai 2 vị trí. </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03600" y="2306912"/>
            <a:ext cx="14065354" cy="371436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1.BFS - Breadth-First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2.DFS - Depth 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3.DFS with no reached data structure</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4.GBFS - Greedy Best-First Search </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5.A* Search</a:t>
            </a: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p:txBody>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3874441"/>
            <a:ext cx="10993321" cy="2538118"/>
          </a:xfrm>
          <a:custGeom>
            <a:avLst/>
            <a:gdLst/>
            <a:ahLst/>
            <a:cxnLst/>
            <a:rect l="l" t="t" r="r" b="b"/>
            <a:pathLst>
              <a:path w="10993321" h="2538118">
                <a:moveTo>
                  <a:pt x="0" y="0"/>
                </a:moveTo>
                <a:lnTo>
                  <a:pt x="10993321" y="0"/>
                </a:lnTo>
                <a:lnTo>
                  <a:pt x="10993321" y="2538118"/>
                </a:lnTo>
                <a:lnTo>
                  <a:pt x="0" y="2538118"/>
                </a:lnTo>
                <a:lnTo>
                  <a:pt x="0" y="0"/>
                </a:lnTo>
                <a:close/>
              </a:path>
            </a:pathLst>
          </a:custGeom>
          <a:blipFill>
            <a:blip r:embed="rId6"/>
            <a:stretch>
              <a:fillRect/>
            </a:stretch>
          </a:blipFill>
        </p:spPr>
      </p:sp>
      <p:sp>
        <p:nvSpPr>
          <p:cNvPr id="5" name="TextBox 5"/>
          <p:cNvSpPr txBox="1"/>
          <p:nvPr/>
        </p:nvSpPr>
        <p:spPr>
          <a:xfrm>
            <a:off x="826110" y="2238937"/>
            <a:ext cx="14065354" cy="184746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1.BFS - Breadth-First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Cách 1: </a:t>
            </a:r>
            <a:r>
              <a:rPr lang="en-US" sz="2640" i="1">
                <a:solidFill>
                  <a:srgbClr val="FEFEFE"/>
                </a:solidFill>
                <a:latin typeface="Noto Serif Display Italics"/>
                <a:ea typeface="Noto Serif Display Italics"/>
                <a:cs typeface="Noto Serif Display Italics"/>
                <a:sym typeface="Noto Serif Display Italics"/>
              </a:rPr>
              <a:t>Duyệt theo hướng “NESW”</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26110" y="2238937"/>
            <a:ext cx="14065354" cy="60479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1.BFS - Breadth-First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Cách 1: </a:t>
            </a:r>
            <a:r>
              <a:rPr lang="en-US" sz="2640" i="1">
                <a:solidFill>
                  <a:srgbClr val="FEFEFE"/>
                </a:solidFill>
                <a:latin typeface="Noto Serif Display Italics"/>
                <a:ea typeface="Noto Serif Display Italics"/>
                <a:cs typeface="Noto Serif Display Italics"/>
                <a:sym typeface="Noto Serif Display Italics"/>
              </a:rPr>
              <a:t>Duyệt theo hướng “NESW”</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r>
              <a:rPr lang="en-US" sz="2640" i="1">
                <a:solidFill>
                  <a:srgbClr val="FEFEFE"/>
                </a:solidFill>
                <a:latin typeface="Noto Serif Display Italics"/>
                <a:ea typeface="Noto Serif Display Italics"/>
                <a:cs typeface="Noto Serif Display Italics"/>
                <a:sym typeface="Noto Serif Display Italics"/>
              </a:rPr>
              <a:t>Sử dụng thuật toán BFS duyệt có hướng “NESW” các ô xung quanh từ Bắc à Đông à Nam à Tây.</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-Chạy thuật toán BFS để tìm đường đi trong mê cung. Kết quả “result” là một dict chứa thứ tự thực hiện các bước, thống kê thời gian CPU mà Jupyter %time đo được (CPU time), thời gian thực tế (Wall time), độ dài đường đi tìm được (Path length), tổng số ô (nút) BFS đã duyệt qua trong mê cung trước khi tìm thấy mục tiêu (Reached squares) – con số này thể hiện độ rộng của việc tìm kiếm: càng nhiều ô được mở rộng, càng tốn bộ nhớ. Hiển thị mê cung và tô màu đường đi từ start ‘S’ đến goal ‘G’. Trả về danh sách hành động đi từ điểm bắt đầu đến kết thúc thông qua result[‘action’].</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26110" y="2238937"/>
            <a:ext cx="14065354" cy="60479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1.BFS - Breadth-First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Cách 1: </a:t>
            </a:r>
            <a:r>
              <a:rPr lang="en-US" sz="2640" i="1">
                <a:solidFill>
                  <a:srgbClr val="FEFEFE"/>
                </a:solidFill>
                <a:latin typeface="Noto Serif Display Italics"/>
                <a:ea typeface="Noto Serif Display Italics"/>
                <a:cs typeface="Noto Serif Display Italics"/>
                <a:sym typeface="Noto Serif Display Italics"/>
              </a:rPr>
              <a:t>Duyệt theo hướng “NESW”</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r>
              <a:rPr lang="en-US" sz="2640" i="1">
                <a:solidFill>
                  <a:srgbClr val="FEFEFE"/>
                </a:solidFill>
                <a:latin typeface="Noto Serif Display Italics"/>
                <a:ea typeface="Noto Serif Display Italics"/>
                <a:cs typeface="Noto Serif Display Italics"/>
                <a:sym typeface="Noto Serif Display Italics"/>
              </a:rPr>
              <a:t>Sử dụng thuật toán BFS duyệt có hướng “NESW” các ô xung quanh từ Bắc à Đông à Nam à Tây.</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-Chạy thuật toán BFS để tìm đường đi trong mê cung. Kết quả “result” là một dict chứa thứ tự thực hiện các bước, thống kê thời gian CPU mà Jupyter %time đo được (CPU time), thời gian thực tế (Wall time), độ dài đường đi tìm được (Path length), tổng số ô (nút) BFS đã duyệt qua trong mê cung trước khi tìm thấy mục tiêu (Reached squares) – con số này thể hiện độ rộng của việc tìm kiếm: càng nhiều ô được mở rộng, càng tốn bộ nhớ. Hiển thị mê cung và tô màu đường đi từ start ‘S’ đến goal ‘G’. Trả về danh sách hành động đi từ điểm bắt đầu đến kết thúc thông qua result[‘action’].</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1739769" y="2286562"/>
            <a:ext cx="4866862" cy="7280589"/>
          </a:xfrm>
          <a:custGeom>
            <a:avLst/>
            <a:gdLst/>
            <a:ahLst/>
            <a:cxnLst/>
            <a:rect l="l" t="t" r="r" b="b"/>
            <a:pathLst>
              <a:path w="4866862" h="7280589">
                <a:moveTo>
                  <a:pt x="0" y="0"/>
                </a:moveTo>
                <a:lnTo>
                  <a:pt x="4866862" y="0"/>
                </a:lnTo>
                <a:lnTo>
                  <a:pt x="4866862" y="7280589"/>
                </a:lnTo>
                <a:lnTo>
                  <a:pt x="0" y="7280589"/>
                </a:lnTo>
                <a:lnTo>
                  <a:pt x="0" y="0"/>
                </a:lnTo>
                <a:close/>
              </a:path>
            </a:pathLst>
          </a:custGeom>
          <a:blipFill>
            <a:blip r:embed="rId6"/>
            <a:stretch>
              <a:fillRect/>
            </a:stretch>
          </a:blipFill>
        </p:spPr>
      </p:sp>
      <p:sp>
        <p:nvSpPr>
          <p:cNvPr id="5" name="TextBox 5"/>
          <p:cNvSpPr txBox="1"/>
          <p:nvPr/>
        </p:nvSpPr>
        <p:spPr>
          <a:xfrm>
            <a:off x="826110" y="2238937"/>
            <a:ext cx="14065354" cy="27809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1.BFS - Breadth-First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Cách 1: </a:t>
            </a:r>
            <a:r>
              <a:rPr lang="en-US" sz="2640" i="1">
                <a:solidFill>
                  <a:srgbClr val="FEFEFE"/>
                </a:solidFill>
                <a:latin typeface="Noto Serif Display Italics"/>
                <a:ea typeface="Noto Serif Display Italics"/>
                <a:cs typeface="Noto Serif Display Italics"/>
                <a:sym typeface="Noto Serif Display Italics"/>
              </a:rPr>
              <a:t>Duyệt theo hướng “NESW”</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Kết quả:</a:t>
            </a:r>
            <a:r>
              <a:rPr lang="en-US" sz="2640" i="1">
                <a:solidFill>
                  <a:srgbClr val="FEFEFE"/>
                </a:solidFill>
                <a:latin typeface="Noto Serif Display Italics"/>
                <a:ea typeface="Noto Serif Display Italics"/>
                <a:cs typeface="Noto Serif Display Italics"/>
                <a:sym typeface="Noto Serif Display Italics"/>
              </a:rPr>
              <a:t> cho thấy cách duyệt có hướng bằng thuật toán BFS tìm được 1 đường dài 16 bước sau khi kiểm tra 151 ô. Toàn bộ quá trình mất khoảng 3-4 mili giây</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0969" y="2362581"/>
            <a:ext cx="14065354" cy="184746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1.BFS - Breadth-First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Cách 2: </a:t>
            </a:r>
            <a:r>
              <a:rPr lang="en-US" sz="2640" i="1">
                <a:solidFill>
                  <a:srgbClr val="FEFEFE"/>
                </a:solidFill>
                <a:latin typeface="Noto Serif Display Italics"/>
                <a:ea typeface="Noto Serif Display Italics"/>
                <a:cs typeface="Noto Serif Display Italics"/>
                <a:sym typeface="Noto Serif Display Italics"/>
              </a:rPr>
              <a:t>duyệt theo hướng ngẫu nhiên</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p>
        </p:txBody>
      </p:sp>
      <p:sp>
        <p:nvSpPr>
          <p:cNvPr id="5" name="TextBox 5"/>
          <p:cNvSpPr txBox="1"/>
          <p:nvPr/>
        </p:nvSpPr>
        <p:spPr>
          <a:xfrm>
            <a:off x="510969" y="3922586"/>
            <a:ext cx="14065354" cy="3247644"/>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-Sử dụng thuật toán BFS duyệt theo các hướng ngẫu nhiên random=True. Mỗi lần mở rộng một ô, moudle tree_search sẽ xáo trộn thứ tự các hướng (N, E, S, W) ngẫu nhiên để quan sát xem BFS vẫn tìm được đường đi dù không có thứ tự cố định.</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-Tiến hành tìm kiếm và hiển thị thời gian cũng như số bước đã thực hiện được như khi duyệt có hướng cố định. Vẽ mê cung và hiển thị kết quả các hành động result[‘action’] khi di chuyển tìm kiếm từ điểm bắt đầu đến mục tiêu. </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Freeform 6"/>
          <p:cNvSpPr/>
          <p:nvPr/>
        </p:nvSpPr>
        <p:spPr>
          <a:xfrm>
            <a:off x="2801553" y="6960275"/>
            <a:ext cx="11199231" cy="2129021"/>
          </a:xfrm>
          <a:custGeom>
            <a:avLst/>
            <a:gdLst/>
            <a:ahLst/>
            <a:cxnLst/>
            <a:rect l="l" t="t" r="r" b="b"/>
            <a:pathLst>
              <a:path w="11199231" h="2129021">
                <a:moveTo>
                  <a:pt x="0" y="0"/>
                </a:moveTo>
                <a:lnTo>
                  <a:pt x="11199231" y="0"/>
                </a:lnTo>
                <a:lnTo>
                  <a:pt x="11199231" y="2129020"/>
                </a:lnTo>
                <a:lnTo>
                  <a:pt x="0" y="2129020"/>
                </a:lnTo>
                <a:lnTo>
                  <a:pt x="0" y="0"/>
                </a:lnTo>
                <a:close/>
              </a:path>
            </a:pathLst>
          </a:custGeom>
          <a:blipFill>
            <a:blip r:embed="rId6"/>
            <a:stretch>
              <a:fillRect/>
            </a:stretch>
          </a:blipFill>
        </p:spPr>
      </p:sp>
      <p:sp>
        <p:nvSpPr>
          <p:cNvPr id="7" name="TextBox 7"/>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526703" y="5909279"/>
            <a:ext cx="4214413" cy="4114800"/>
          </a:xfrm>
          <a:custGeom>
            <a:avLst/>
            <a:gdLst/>
            <a:ahLst/>
            <a:cxnLst/>
            <a:rect l="l" t="t" r="r" b="b"/>
            <a:pathLst>
              <a:path w="4214413" h="4114800">
                <a:moveTo>
                  <a:pt x="0" y="0"/>
                </a:moveTo>
                <a:lnTo>
                  <a:pt x="4214413" y="0"/>
                </a:lnTo>
                <a:lnTo>
                  <a:pt x="4214413"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543050" y="1583239"/>
            <a:ext cx="9506538" cy="1075108"/>
          </a:xfrm>
          <a:prstGeom prst="rect">
            <a:avLst/>
          </a:prstGeom>
        </p:spPr>
        <p:txBody>
          <a:bodyPr lIns="0" tIns="0" rIns="0" bIns="0" rtlCol="0" anchor="t">
            <a:spAutoFit/>
          </a:bodyPr>
          <a:lstStyle/>
          <a:p>
            <a:pPr algn="l">
              <a:lnSpc>
                <a:spcPts val="8265"/>
              </a:lnSpc>
            </a:pPr>
            <a:r>
              <a:rPr lang="en-US" sz="7380" b="1">
                <a:solidFill>
                  <a:srgbClr val="F7B4A7"/>
                </a:solidFill>
                <a:latin typeface="Josefin Sans Bold"/>
                <a:ea typeface="Josefin Sans Bold"/>
                <a:cs typeface="Josefin Sans Bold"/>
                <a:sym typeface="Josefin Sans Bold"/>
              </a:rPr>
              <a:t>a) Lunar_lander.</a:t>
            </a:r>
          </a:p>
        </p:txBody>
      </p:sp>
      <p:sp>
        <p:nvSpPr>
          <p:cNvPr id="5" name="TextBox 5"/>
          <p:cNvSpPr txBox="1"/>
          <p:nvPr/>
        </p:nvSpPr>
        <p:spPr>
          <a:xfrm>
            <a:off x="1028700" y="2822220"/>
            <a:ext cx="10535238" cy="5581269"/>
          </a:xfrm>
          <a:prstGeom prst="rect">
            <a:avLst/>
          </a:prstGeom>
        </p:spPr>
        <p:txBody>
          <a:bodyPr lIns="0" tIns="0" rIns="0" bIns="0" rtlCol="0" anchor="t">
            <a:spAutoFit/>
          </a:bodyPr>
          <a:lstStyle/>
          <a:p>
            <a:pPr algn="l">
              <a:lnSpc>
                <a:spcPts val="3696"/>
              </a:lnSpc>
            </a:pPr>
            <a:r>
              <a:rPr lang="en-US" sz="2640" b="1">
                <a:solidFill>
                  <a:srgbClr val="FEFEFE"/>
                </a:solidFill>
                <a:latin typeface="Noto Serif Display Bold"/>
                <a:ea typeface="Noto Serif Display Bold"/>
                <a:cs typeface="Noto Serif Display Bold"/>
                <a:sym typeface="Noto Serif Display Bold"/>
              </a:rPr>
              <a:t>* Giới thiệu về bài toán Lunar Lander:</a:t>
            </a:r>
          </a:p>
          <a:p>
            <a:pPr algn="l">
              <a:lnSpc>
                <a:spcPts val="3696"/>
              </a:lnSpc>
            </a:pPr>
            <a:r>
              <a:rPr lang="en-US" sz="2640">
                <a:solidFill>
                  <a:srgbClr val="FEFEFE"/>
                </a:solidFill>
                <a:latin typeface="Noto Serif Display"/>
                <a:ea typeface="Noto Serif Display"/>
                <a:cs typeface="Noto Serif Display"/>
                <a:sym typeface="Noto Serif Display"/>
              </a:rPr>
              <a:t>-- Hành động (action space): gồm 4 hạnh động.</a:t>
            </a:r>
          </a:p>
          <a:p>
            <a:pPr algn="l">
              <a:lnSpc>
                <a:spcPts val="3696"/>
              </a:lnSpc>
            </a:pPr>
            <a:r>
              <a:rPr lang="en-US" sz="2640">
                <a:solidFill>
                  <a:srgbClr val="FEFEFE"/>
                </a:solidFill>
                <a:latin typeface="Noto Serif Display"/>
                <a:ea typeface="Noto Serif Display"/>
                <a:cs typeface="Noto Serif Display"/>
                <a:sym typeface="Noto Serif Display"/>
              </a:rPr>
              <a:t>                             + 0: không làm gì cả.</a:t>
            </a:r>
          </a:p>
          <a:p>
            <a:pPr algn="l">
              <a:lnSpc>
                <a:spcPts val="3696"/>
              </a:lnSpc>
            </a:pPr>
            <a:r>
              <a:rPr lang="en-US" sz="2640">
                <a:solidFill>
                  <a:srgbClr val="FEFEFE"/>
                </a:solidFill>
                <a:latin typeface="Noto Serif Display"/>
                <a:ea typeface="Noto Serif Display"/>
                <a:cs typeface="Noto Serif Display"/>
                <a:sym typeface="Noto Serif Display"/>
              </a:rPr>
              <a:t>                             + 1: Bật động cơ phụ bên trái.</a:t>
            </a:r>
          </a:p>
          <a:p>
            <a:pPr algn="l">
              <a:lnSpc>
                <a:spcPts val="3696"/>
              </a:lnSpc>
            </a:pPr>
            <a:r>
              <a:rPr lang="en-US" sz="2640">
                <a:solidFill>
                  <a:srgbClr val="FEFEFE"/>
                </a:solidFill>
                <a:latin typeface="Noto Serif Display"/>
                <a:ea typeface="Noto Serif Display"/>
                <a:cs typeface="Noto Serif Display"/>
                <a:sym typeface="Noto Serif Display"/>
              </a:rPr>
              <a:t>                             + 2: Bật động cơ chính (main engine).</a:t>
            </a:r>
          </a:p>
          <a:p>
            <a:pPr algn="l">
              <a:lnSpc>
                <a:spcPts val="3696"/>
              </a:lnSpc>
            </a:pPr>
            <a:r>
              <a:rPr lang="en-US" sz="2640">
                <a:solidFill>
                  <a:srgbClr val="FEFEFE"/>
                </a:solidFill>
                <a:latin typeface="Noto Serif Display"/>
                <a:ea typeface="Noto Serif Display"/>
                <a:cs typeface="Noto Serif Display"/>
                <a:sym typeface="Noto Serif Display"/>
              </a:rPr>
              <a:t>                             + 3: Bật động cơ phụ bên phải.</a:t>
            </a:r>
          </a:p>
          <a:p>
            <a:pPr algn="l">
              <a:lnSpc>
                <a:spcPts val="3696"/>
              </a:lnSpc>
            </a:pPr>
            <a:r>
              <a:rPr lang="en-US" sz="2640">
                <a:solidFill>
                  <a:srgbClr val="FEFEFE"/>
                </a:solidFill>
                <a:latin typeface="Noto Serif Display"/>
                <a:ea typeface="Noto Serif Display"/>
                <a:cs typeface="Noto Serif Display"/>
                <a:sym typeface="Noto Serif Display"/>
              </a:rPr>
              <a:t>                   - Phần thưởng (reward): không sử dụng phần thưởng trung gian.</a:t>
            </a:r>
          </a:p>
          <a:p>
            <a:pPr algn="l">
              <a:lnSpc>
                <a:spcPts val="3696"/>
              </a:lnSpc>
            </a:pPr>
            <a:r>
              <a:rPr lang="en-US" sz="2640">
                <a:solidFill>
                  <a:srgbClr val="FEFEFE"/>
                </a:solidFill>
                <a:latin typeface="Noto Serif Display"/>
                <a:ea typeface="Noto Serif Display"/>
                <a:cs typeface="Noto Serif Display"/>
                <a:sym typeface="Noto Serif Display"/>
              </a:rPr>
              <a:t>                             + Điểm cộng: nếu hạ cánh an toàn +100.</a:t>
            </a:r>
          </a:p>
          <a:p>
            <a:pPr algn="l">
              <a:lnSpc>
                <a:spcPts val="3696"/>
              </a:lnSpc>
            </a:pPr>
            <a:r>
              <a:rPr lang="en-US" sz="2640">
                <a:solidFill>
                  <a:srgbClr val="FEFEFE"/>
                </a:solidFill>
                <a:latin typeface="Noto Serif Display"/>
                <a:ea typeface="Noto Serif Display"/>
                <a:cs typeface="Noto Serif Display"/>
                <a:sym typeface="Noto Serif Display"/>
              </a:rPr>
              <a:t>                             + Điểm trừ: -100 điểm nếu tàu rơi vỡ.</a:t>
            </a:r>
          </a:p>
          <a:p>
            <a:pPr algn="l">
              <a:lnSpc>
                <a:spcPts val="3696"/>
              </a:lnSpc>
            </a:pPr>
            <a:endParaRPr lang="en-US" sz="2640">
              <a:solidFill>
                <a:srgbClr val="FEFEFE"/>
              </a:solidFill>
              <a:latin typeface="Noto Serif Display"/>
              <a:ea typeface="Noto Serif Display"/>
              <a:cs typeface="Noto Serif Display"/>
              <a:sym typeface="Noto Serif Display"/>
            </a:endParaRPr>
          </a:p>
          <a:p>
            <a:pPr algn="l">
              <a:lnSpc>
                <a:spcPts val="3696"/>
              </a:lnSpc>
            </a:pPr>
            <a:endParaRPr lang="en-US" sz="2640">
              <a:solidFill>
                <a:srgbClr val="FEFEFE"/>
              </a:solidFill>
              <a:latin typeface="Noto Serif Display"/>
              <a:ea typeface="Noto Serif Display"/>
              <a:cs typeface="Noto Serif Display"/>
              <a:sym typeface="Noto Serif Display"/>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559526" y="3310128"/>
            <a:ext cx="4449871" cy="6356958"/>
          </a:xfrm>
          <a:custGeom>
            <a:avLst/>
            <a:gdLst/>
            <a:ahLst/>
            <a:cxnLst/>
            <a:rect l="l" t="t" r="r" b="b"/>
            <a:pathLst>
              <a:path w="4449871" h="6356958">
                <a:moveTo>
                  <a:pt x="0" y="0"/>
                </a:moveTo>
                <a:lnTo>
                  <a:pt x="4449871" y="0"/>
                </a:lnTo>
                <a:lnTo>
                  <a:pt x="4449871" y="6356958"/>
                </a:lnTo>
                <a:lnTo>
                  <a:pt x="0" y="6356958"/>
                </a:lnTo>
                <a:lnTo>
                  <a:pt x="0" y="0"/>
                </a:lnTo>
                <a:close/>
              </a:path>
            </a:pathLst>
          </a:custGeom>
          <a:blipFill>
            <a:blip r:embed="rId6"/>
            <a:stretch>
              <a:fillRect/>
            </a:stretch>
          </a:blipFill>
        </p:spPr>
      </p:sp>
      <p:sp>
        <p:nvSpPr>
          <p:cNvPr id="5" name="TextBox 5"/>
          <p:cNvSpPr txBox="1"/>
          <p:nvPr/>
        </p:nvSpPr>
        <p:spPr>
          <a:xfrm>
            <a:off x="510969" y="2362581"/>
            <a:ext cx="14065354" cy="184746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1.BFS - Breadth-First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Cách 2: </a:t>
            </a:r>
            <a:r>
              <a:rPr lang="en-US" sz="2640" i="1">
                <a:solidFill>
                  <a:srgbClr val="FEFEFE"/>
                </a:solidFill>
                <a:latin typeface="Noto Serif Display Italics"/>
                <a:ea typeface="Noto Serif Display Italics"/>
                <a:cs typeface="Noto Serif Display Italics"/>
                <a:sym typeface="Noto Serif Display Italics"/>
              </a:rPr>
              <a:t>duyệt theo hướng ngẫu nhiên</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p>
        </p:txBody>
      </p:sp>
      <p:sp>
        <p:nvSpPr>
          <p:cNvPr id="6" name="TextBox 6"/>
          <p:cNvSpPr txBox="1"/>
          <p:nvPr/>
        </p:nvSpPr>
        <p:spPr>
          <a:xfrm>
            <a:off x="510969" y="3922586"/>
            <a:ext cx="14065354" cy="2314194"/>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a:t>
            </a:r>
            <a:r>
              <a:rPr lang="en-US" sz="2640" b="1" i="1">
                <a:solidFill>
                  <a:srgbClr val="FEFEFE"/>
                </a:solidFill>
                <a:latin typeface="Noto Serif Display Bold Italics"/>
                <a:ea typeface="Noto Serif Display Bold Italics"/>
                <a:cs typeface="Noto Serif Display Bold Italics"/>
                <a:sym typeface="Noto Serif Display Bold Italics"/>
              </a:rPr>
              <a:t>Lưu ý: </a:t>
            </a:r>
            <a:r>
              <a:rPr lang="en-US" sz="2640" i="1">
                <a:solidFill>
                  <a:srgbClr val="FEFEFE"/>
                </a:solidFill>
                <a:latin typeface="Noto Serif Display Italics"/>
                <a:ea typeface="Noto Serif Display Italics"/>
                <a:cs typeface="Noto Serif Display Italics"/>
                <a:sym typeface="Noto Serif Display Italics"/>
              </a:rPr>
              <a:t>do hướng được duyệt ngẫu nhiên nên kết quả có thể khác nhau sau mỗi lần chạy, nhưng số bước vẫn tối thiểu vì BFS luôn tìm đường đi ngắn nhất.</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a:t>
            </a:r>
            <a:r>
              <a:rPr lang="en-US" sz="2640" b="1" i="1">
                <a:solidFill>
                  <a:srgbClr val="FEFEFE"/>
                </a:solidFill>
                <a:latin typeface="Noto Serif Display Bold Italics"/>
                <a:ea typeface="Noto Serif Display Bold Italics"/>
                <a:cs typeface="Noto Serif Display Bold Italics"/>
                <a:sym typeface="Noto Serif Display Bold Italics"/>
              </a:rPr>
              <a:t>Kết quả:</a:t>
            </a:r>
            <a:r>
              <a:rPr lang="en-US" sz="2640" i="1">
                <a:solidFill>
                  <a:srgbClr val="FEFEFE"/>
                </a:solidFill>
                <a:latin typeface="Noto Serif Display Italics"/>
                <a:ea typeface="Noto Serif Display Italics"/>
                <a:cs typeface="Noto Serif Display Italics"/>
                <a:sym typeface="Noto Serif Display Italics"/>
              </a:rPr>
              <a:t> cho thấy thuật toán BFS duyệt theo hướng ngẫu nhiên cũng tìm được 1 đường ngắn nhất dài 16 bước sau khi duyệt qua 151 ô. Quá trình mất khoảng 4 đến hơn 5 mili giây.</a:t>
            </a:r>
          </a:p>
        </p:txBody>
      </p:sp>
      <p:sp>
        <p:nvSpPr>
          <p:cNvPr id="7" name="TextBox 7"/>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0969" y="2238937"/>
            <a:ext cx="14065354" cy="23141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2.DFS - Depth 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r>
              <a:rPr lang="en-US" sz="2640" i="1">
                <a:solidFill>
                  <a:srgbClr val="FEFEFE"/>
                </a:solidFill>
                <a:latin typeface="Noto Serif Display Italics"/>
                <a:ea typeface="Noto Serif Display Italics"/>
                <a:cs typeface="Noto Serif Display Italics"/>
                <a:sym typeface="Noto Serif Display Italics"/>
              </a:rPr>
              <a:t>Thuật toán có độ phức tạp là O(bm) với m là độ dài đường đi dài nhất trong cây tìm kiếm, nó tệ hơn thuật toán BFS có độ phức tạp là O(bd) với d là độ sâu gần nhất của mục tiêu.</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43841" y="6142789"/>
            <a:ext cx="11279181" cy="3854550"/>
          </a:xfrm>
          <a:custGeom>
            <a:avLst/>
            <a:gdLst/>
            <a:ahLst/>
            <a:cxnLst/>
            <a:rect l="l" t="t" r="r" b="b"/>
            <a:pathLst>
              <a:path w="11279181" h="3854550">
                <a:moveTo>
                  <a:pt x="0" y="0"/>
                </a:moveTo>
                <a:lnTo>
                  <a:pt x="11279181" y="0"/>
                </a:lnTo>
                <a:lnTo>
                  <a:pt x="11279181" y="3854550"/>
                </a:lnTo>
                <a:lnTo>
                  <a:pt x="0" y="3854550"/>
                </a:lnTo>
                <a:lnTo>
                  <a:pt x="0" y="0"/>
                </a:lnTo>
                <a:close/>
              </a:path>
            </a:pathLst>
          </a:custGeom>
          <a:blipFill>
            <a:blip r:embed="rId6"/>
            <a:stretch>
              <a:fillRect/>
            </a:stretch>
          </a:blipFill>
        </p:spPr>
      </p:sp>
      <p:sp>
        <p:nvSpPr>
          <p:cNvPr id="5" name="TextBox 5"/>
          <p:cNvSpPr txBox="1"/>
          <p:nvPr/>
        </p:nvSpPr>
        <p:spPr>
          <a:xfrm>
            <a:off x="510969" y="2238937"/>
            <a:ext cx="14065354" cy="46478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2.DFS - Depth First Search</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-Vì DFS sử dụng LIFO - (Last-In-First-Out) nên các hướng từ ngăn danh sách sẽ theo thứ tự ngược lại. Ở cách 1 duyệt theo hướng Bắc à Đông à Nam à Tây nhưng thực tế sẽ ngược lại là Tây à Nam à Đông à Bắc.</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-Sử dụng %time để đo thời gian thực thi, best_first_search được tái sử dụng nhưng strategy= “DFS” khiến nó hoạt động theo DFS. Sau đó tiến hành vẽ mê cung và đánh dấu đường đi tìm được.</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4984" y="3565824"/>
            <a:ext cx="6248663" cy="6412240"/>
          </a:xfrm>
          <a:custGeom>
            <a:avLst/>
            <a:gdLst/>
            <a:ahLst/>
            <a:cxnLst/>
            <a:rect l="l" t="t" r="r" b="b"/>
            <a:pathLst>
              <a:path w="6248663" h="6412240">
                <a:moveTo>
                  <a:pt x="0" y="0"/>
                </a:moveTo>
                <a:lnTo>
                  <a:pt x="6248662" y="0"/>
                </a:lnTo>
                <a:lnTo>
                  <a:pt x="6248662" y="6412240"/>
                </a:lnTo>
                <a:lnTo>
                  <a:pt x="0" y="6412240"/>
                </a:lnTo>
                <a:lnTo>
                  <a:pt x="0" y="0"/>
                </a:lnTo>
                <a:close/>
              </a:path>
            </a:pathLst>
          </a:custGeom>
          <a:blipFill>
            <a:blip r:embed="rId6"/>
            <a:stretch>
              <a:fillRect/>
            </a:stretch>
          </a:blipFill>
        </p:spPr>
      </p:sp>
      <p:sp>
        <p:nvSpPr>
          <p:cNvPr id="5" name="TextBox 5"/>
          <p:cNvSpPr txBox="1"/>
          <p:nvPr/>
        </p:nvSpPr>
        <p:spPr>
          <a:xfrm>
            <a:off x="510969" y="2238937"/>
            <a:ext cx="14065354" cy="184746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2.DFS - Depth First Search</a:t>
            </a: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
        <p:nvSpPr>
          <p:cNvPr id="7" name="TextBox 7"/>
          <p:cNvSpPr txBox="1"/>
          <p:nvPr/>
        </p:nvSpPr>
        <p:spPr>
          <a:xfrm>
            <a:off x="7732731" y="3864014"/>
            <a:ext cx="9674361" cy="2627539"/>
          </a:xfrm>
          <a:prstGeom prst="rect">
            <a:avLst/>
          </a:prstGeom>
        </p:spPr>
        <p:txBody>
          <a:bodyPr lIns="0" tIns="0" rIns="0" bIns="0" rtlCol="0" anchor="t">
            <a:spAutoFit/>
          </a:bodyPr>
          <a:lstStyle/>
          <a:p>
            <a:pPr algn="l">
              <a:lnSpc>
                <a:spcPts val="2940"/>
              </a:lnSpc>
            </a:pPr>
            <a:r>
              <a:rPr lang="en-US" sz="2100" b="1" i="1">
                <a:solidFill>
                  <a:srgbClr val="FEFEFE"/>
                </a:solidFill>
                <a:latin typeface="Noto Serif Display Bold Italics"/>
                <a:ea typeface="Noto Serif Display Bold Italics"/>
                <a:cs typeface="Noto Serif Display Bold Italics"/>
                <a:sym typeface="Noto Serif Display Bold Italics"/>
              </a:rPr>
              <a:t>-Kết quả </a:t>
            </a:r>
            <a:r>
              <a:rPr lang="en-US" sz="2100" i="1">
                <a:solidFill>
                  <a:srgbClr val="FEFEFE"/>
                </a:solidFill>
                <a:latin typeface="Noto Serif Display Italics"/>
                <a:ea typeface="Noto Serif Display Italics"/>
                <a:cs typeface="Noto Serif Display Italics"/>
                <a:sym typeface="Noto Serif Display Italics"/>
              </a:rPr>
              <a:t>hiển thị thuật toán DFS duyệt theo hướng “NESW” chỉ mất khoảng hơn 1 mili giây để duyệt qua 149 ô và tìm ra đường đi dài tới 80 bước từ điểm bắt đầu đến mục tiêu.</a:t>
            </a:r>
          </a:p>
          <a:p>
            <a:pPr algn="l">
              <a:lnSpc>
                <a:spcPts val="2460"/>
              </a:lnSpc>
            </a:pPr>
            <a:endParaRPr lang="en-US" sz="2100" i="1">
              <a:solidFill>
                <a:srgbClr val="FEFEFE"/>
              </a:solidFill>
              <a:latin typeface="Noto Serif Display Italics"/>
              <a:ea typeface="Noto Serif Display Italics"/>
              <a:cs typeface="Noto Serif Display Italics"/>
              <a:sym typeface="Noto Serif Display Italics"/>
            </a:endParaRPr>
          </a:p>
          <a:p>
            <a:pPr algn="l">
              <a:lnSpc>
                <a:spcPts val="2460"/>
              </a:lnSpc>
            </a:pPr>
            <a:endParaRPr lang="en-US" sz="2100" i="1">
              <a:solidFill>
                <a:srgbClr val="FEFEFE"/>
              </a:solidFill>
              <a:latin typeface="Noto Serif Display Italics"/>
              <a:ea typeface="Noto Serif Display Italics"/>
              <a:cs typeface="Noto Serif Display Italics"/>
              <a:sym typeface="Noto Serif Display Italics"/>
            </a:endParaRPr>
          </a:p>
          <a:p>
            <a:pPr algn="l">
              <a:lnSpc>
                <a:spcPts val="2460"/>
              </a:lnSpc>
            </a:pPr>
            <a:endParaRPr lang="en-US" sz="2100" i="1">
              <a:solidFill>
                <a:srgbClr val="FEFEFE"/>
              </a:solidFill>
              <a:latin typeface="Noto Serif Display Italics"/>
              <a:ea typeface="Noto Serif Display Italics"/>
              <a:cs typeface="Noto Serif Display Italics"/>
              <a:sym typeface="Noto Serif Display Italics"/>
            </a:endParaRPr>
          </a:p>
          <a:p>
            <a:pPr algn="l">
              <a:lnSpc>
                <a:spcPts val="2460"/>
              </a:lnSpc>
            </a:pPr>
            <a:endParaRPr lang="en-US" sz="2100" i="1">
              <a:solidFill>
                <a:srgbClr val="FEFEFE"/>
              </a:solidFill>
              <a:latin typeface="Noto Serif Display Italics"/>
              <a:ea typeface="Noto Serif Display Italics"/>
              <a:cs typeface="Noto Serif Display Italics"/>
              <a:sym typeface="Noto Serif Display Italics"/>
            </a:endParaRPr>
          </a:p>
          <a:p>
            <a:pPr algn="l">
              <a:lnSpc>
                <a:spcPts val="2460"/>
              </a:lnSpc>
            </a:pPr>
            <a:endParaRPr lang="en-US" sz="2100" i="1">
              <a:solidFill>
                <a:srgbClr val="FEFEFE"/>
              </a:solidFill>
              <a:latin typeface="Noto Serif Display Italics"/>
              <a:ea typeface="Noto Serif Display Italics"/>
              <a:cs typeface="Noto Serif Display Italics"/>
              <a:sym typeface="Noto Serif Display Itali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0969" y="2238937"/>
            <a:ext cx="14065354" cy="511454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2.DFS - Depth 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Cách 2: </a:t>
            </a:r>
            <a:r>
              <a:rPr lang="en-US" sz="2640" i="1">
                <a:solidFill>
                  <a:srgbClr val="FEFEFE"/>
                </a:solidFill>
                <a:latin typeface="Noto Serif Display Italics"/>
                <a:ea typeface="Noto Serif Display Italics"/>
                <a:cs typeface="Noto Serif Display Italics"/>
                <a:sym typeface="Noto Serif Display Italics"/>
              </a:rPr>
              <a:t>duyệt theo hướng “SENW”</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-Ở cách 2 duyệt theo hướng Nam à Đông à Bắc à Tây nhưng thực tế sẽ ngược lại làTây à Bắc à Đông à Nam.</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-Sử dụng %time để đo thời gian thực thi, best_first_search được tái sử dụng nhưng strategy= “DFS” khiến nó hoạt động theo DFS. Sau đó tiến hành vẽ mê cung và đánh dấu đường đi tìm được.</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Freeform 5"/>
          <p:cNvSpPr/>
          <p:nvPr/>
        </p:nvSpPr>
        <p:spPr>
          <a:xfrm>
            <a:off x="3596832" y="5793340"/>
            <a:ext cx="11094336" cy="3120282"/>
          </a:xfrm>
          <a:custGeom>
            <a:avLst/>
            <a:gdLst/>
            <a:ahLst/>
            <a:cxnLst/>
            <a:rect l="l" t="t" r="r" b="b"/>
            <a:pathLst>
              <a:path w="11094336" h="3120282">
                <a:moveTo>
                  <a:pt x="0" y="0"/>
                </a:moveTo>
                <a:lnTo>
                  <a:pt x="11094336" y="0"/>
                </a:lnTo>
                <a:lnTo>
                  <a:pt x="11094336" y="3120282"/>
                </a:lnTo>
                <a:lnTo>
                  <a:pt x="0" y="3120282"/>
                </a:lnTo>
                <a:lnTo>
                  <a:pt x="0" y="0"/>
                </a:lnTo>
                <a:close/>
              </a:path>
            </a:pathLst>
          </a:custGeom>
          <a:blipFill>
            <a:blip r:embed="rId6"/>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688171" y="4668080"/>
            <a:ext cx="4848058" cy="5571249"/>
          </a:xfrm>
          <a:custGeom>
            <a:avLst/>
            <a:gdLst/>
            <a:ahLst/>
            <a:cxnLst/>
            <a:rect l="l" t="t" r="r" b="b"/>
            <a:pathLst>
              <a:path w="4848058" h="5571249">
                <a:moveTo>
                  <a:pt x="0" y="0"/>
                </a:moveTo>
                <a:lnTo>
                  <a:pt x="4848058" y="0"/>
                </a:lnTo>
                <a:lnTo>
                  <a:pt x="4848058" y="5571249"/>
                </a:lnTo>
                <a:lnTo>
                  <a:pt x="0" y="5571249"/>
                </a:lnTo>
                <a:lnTo>
                  <a:pt x="0" y="0"/>
                </a:lnTo>
                <a:close/>
              </a:path>
            </a:pathLst>
          </a:custGeom>
          <a:blipFill>
            <a:blip r:embed="rId6"/>
            <a:stretch>
              <a:fillRect/>
            </a:stretch>
          </a:blipFill>
        </p:spPr>
      </p:sp>
      <p:sp>
        <p:nvSpPr>
          <p:cNvPr id="5" name="TextBox 5"/>
          <p:cNvSpPr txBox="1"/>
          <p:nvPr/>
        </p:nvSpPr>
        <p:spPr>
          <a:xfrm>
            <a:off x="510969" y="2238937"/>
            <a:ext cx="14065354" cy="41810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2.DFS - Depth 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Cách 2: </a:t>
            </a:r>
            <a:r>
              <a:rPr lang="en-US" sz="2640" i="1">
                <a:solidFill>
                  <a:srgbClr val="FEFEFE"/>
                </a:solidFill>
                <a:latin typeface="Noto Serif Display Italics"/>
                <a:ea typeface="Noto Serif Display Italics"/>
                <a:cs typeface="Noto Serif Display Italics"/>
                <a:sym typeface="Noto Serif Display Italics"/>
              </a:rPr>
              <a:t>duyệt theo hướng “SENW”</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Kết quả </a:t>
            </a:r>
            <a:r>
              <a:rPr lang="en-US" sz="2640" i="1">
                <a:solidFill>
                  <a:srgbClr val="FEFEFE"/>
                </a:solidFill>
                <a:latin typeface="Noto Serif Display Italics"/>
                <a:ea typeface="Noto Serif Display Italics"/>
                <a:cs typeface="Noto Serif Display Italics"/>
                <a:sym typeface="Noto Serif Display Italics"/>
              </a:rPr>
              <a:t>hiển thị thuật toán DFS duyệt theo hướng “SENW” chỉ mất khoảng ~ 0,5 mili giây (~ 500 micro giây) để duyệt qua 49 ô và tìm ra đường đi dài 24 bước từ điểm bắt đầu đến mục tiêu.</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0969" y="2238937"/>
            <a:ext cx="14065354" cy="511454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2.DFS - Depth 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Cách 3: duyệt theo hướng “WSEN”</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Ở</a:t>
            </a:r>
            <a:r>
              <a:rPr lang="en-US" sz="2640" i="1">
                <a:solidFill>
                  <a:srgbClr val="FEFEFE"/>
                </a:solidFill>
                <a:latin typeface="Noto Serif Display Italics"/>
                <a:ea typeface="Noto Serif Display Italics"/>
                <a:cs typeface="Noto Serif Display Italics"/>
                <a:sym typeface="Noto Serif Display Italics"/>
              </a:rPr>
              <a:t> cách 3 duyệt theo hướng Tây à Nam à Đông à Bắc nhưng thực tế sẽ ngược lại là Bắc à Đông à Nam à Tây.</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-Sử dụng %time để đo thời gian thực thi, best_first_search được tái sử dụng nhưng strategy= “DFS” khiến nó hoạt động theo DFS. Sau đó tiến hành vẽ mê cung và đánh dấu đường đi tìm được.</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Freeform 5"/>
          <p:cNvSpPr/>
          <p:nvPr/>
        </p:nvSpPr>
        <p:spPr>
          <a:xfrm>
            <a:off x="3517107" y="5841029"/>
            <a:ext cx="11253786" cy="3024903"/>
          </a:xfrm>
          <a:custGeom>
            <a:avLst/>
            <a:gdLst/>
            <a:ahLst/>
            <a:cxnLst/>
            <a:rect l="l" t="t" r="r" b="b"/>
            <a:pathLst>
              <a:path w="11253786" h="3024903">
                <a:moveTo>
                  <a:pt x="0" y="0"/>
                </a:moveTo>
                <a:lnTo>
                  <a:pt x="11253786" y="0"/>
                </a:lnTo>
                <a:lnTo>
                  <a:pt x="11253786" y="3024903"/>
                </a:lnTo>
                <a:lnTo>
                  <a:pt x="0" y="3024903"/>
                </a:lnTo>
                <a:lnTo>
                  <a:pt x="0" y="0"/>
                </a:lnTo>
                <a:close/>
              </a:path>
            </a:pathLst>
          </a:custGeom>
          <a:blipFill>
            <a:blip r:embed="rId6"/>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0969" y="2238937"/>
            <a:ext cx="14065354" cy="27809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2.DFS - Depth 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Cách 3: duyệt theo hướng “WSEN”</a:t>
            </a: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p:txBody>
      </p:sp>
      <p:sp>
        <p:nvSpPr>
          <p:cNvPr id="5" name="Freeform 5"/>
          <p:cNvSpPr/>
          <p:nvPr/>
        </p:nvSpPr>
        <p:spPr>
          <a:xfrm>
            <a:off x="1687469" y="3956036"/>
            <a:ext cx="4094500" cy="4831076"/>
          </a:xfrm>
          <a:custGeom>
            <a:avLst/>
            <a:gdLst/>
            <a:ahLst/>
            <a:cxnLst/>
            <a:rect l="l" t="t" r="r" b="b"/>
            <a:pathLst>
              <a:path w="4094500" h="4831076">
                <a:moveTo>
                  <a:pt x="0" y="0"/>
                </a:moveTo>
                <a:lnTo>
                  <a:pt x="4094500" y="0"/>
                </a:lnTo>
                <a:lnTo>
                  <a:pt x="4094500" y="4831076"/>
                </a:lnTo>
                <a:lnTo>
                  <a:pt x="0" y="4831076"/>
                </a:lnTo>
                <a:lnTo>
                  <a:pt x="0" y="0"/>
                </a:lnTo>
                <a:close/>
              </a:path>
            </a:pathLst>
          </a:custGeom>
          <a:blipFill>
            <a:blip r:embed="rId6"/>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
        <p:nvSpPr>
          <p:cNvPr id="7" name="TextBox 7"/>
          <p:cNvSpPr txBox="1"/>
          <p:nvPr/>
        </p:nvSpPr>
        <p:spPr>
          <a:xfrm>
            <a:off x="6181019" y="4295340"/>
            <a:ext cx="11932561" cy="2762411"/>
          </a:xfrm>
          <a:prstGeom prst="rect">
            <a:avLst/>
          </a:prstGeom>
        </p:spPr>
        <p:txBody>
          <a:bodyPr lIns="0" tIns="0" rIns="0" bIns="0" rtlCol="0" anchor="t">
            <a:spAutoFit/>
          </a:bodyPr>
          <a:lstStyle/>
          <a:p>
            <a:pPr algn="l">
              <a:lnSpc>
                <a:spcPts val="3135"/>
              </a:lnSpc>
            </a:pPr>
            <a:r>
              <a:rPr lang="en-US" sz="2239" i="1">
                <a:solidFill>
                  <a:srgbClr val="FEFEFE"/>
                </a:solidFill>
                <a:latin typeface="Noto Serif Display Italics"/>
                <a:ea typeface="Noto Serif Display Italics"/>
                <a:cs typeface="Noto Serif Display Italics"/>
                <a:sym typeface="Noto Serif Display Italics"/>
              </a:rPr>
              <a:t>- </a:t>
            </a:r>
            <a:r>
              <a:rPr lang="en-US" sz="2239" b="1" i="1">
                <a:solidFill>
                  <a:srgbClr val="FEFEFE"/>
                </a:solidFill>
                <a:latin typeface="Noto Serif Display Bold Italics"/>
                <a:ea typeface="Noto Serif Display Bold Italics"/>
                <a:cs typeface="Noto Serif Display Bold Italics"/>
                <a:sym typeface="Noto Serif Display Bold Italics"/>
              </a:rPr>
              <a:t>Kết quả </a:t>
            </a:r>
            <a:r>
              <a:rPr lang="en-US" sz="2239" i="1">
                <a:solidFill>
                  <a:srgbClr val="FEFEFE"/>
                </a:solidFill>
                <a:latin typeface="Noto Serif Display Italics"/>
                <a:ea typeface="Noto Serif Display Italics"/>
                <a:cs typeface="Noto Serif Display Italics"/>
                <a:sym typeface="Noto Serif Display Italics"/>
              </a:rPr>
              <a:t>hiển thị thuật toán DFS duyệt theo hướng “SENW” chỉ mất khoảng ~ 0,3 mili giây (~ 300 micro giây) để duyệt qua 53 ô và tìm ra đường đi dài 24 bước từ điểm bắt đầu đến mục tiêu. Điều này tiếp tục cho thấy thứ tự ưu tiên hướng đi ảnh hưởng lớn đến hiệu quả của DFS: cùng một mê cung nhưng số ô duyệt và đường đi có thể khác đáng kể.</a:t>
            </a:r>
          </a:p>
          <a:p>
            <a:pPr algn="l">
              <a:lnSpc>
                <a:spcPts val="3135"/>
              </a:lnSpc>
            </a:pPr>
            <a:endParaRPr lang="en-US" sz="2239" i="1">
              <a:solidFill>
                <a:srgbClr val="FEFEFE"/>
              </a:solidFill>
              <a:latin typeface="Noto Serif Display Italics"/>
              <a:ea typeface="Noto Serif Display Italics"/>
              <a:cs typeface="Noto Serif Display Italics"/>
              <a:sym typeface="Noto Serif Display Italics"/>
            </a:endParaRPr>
          </a:p>
          <a:p>
            <a:pPr algn="l">
              <a:lnSpc>
                <a:spcPts val="3135"/>
              </a:lnSpc>
            </a:pPr>
            <a:endParaRPr lang="en-US" sz="2239" i="1">
              <a:solidFill>
                <a:srgbClr val="FEFEFE"/>
              </a:solidFill>
              <a:latin typeface="Noto Serif Display Italics"/>
              <a:ea typeface="Noto Serif Display Italics"/>
              <a:cs typeface="Noto Serif Display Italics"/>
              <a:sym typeface="Noto Serif Display Italics"/>
            </a:endParaRPr>
          </a:p>
          <a:p>
            <a:pPr algn="l">
              <a:lnSpc>
                <a:spcPts val="3135"/>
              </a:lnSpc>
            </a:pPr>
            <a:endParaRPr lang="en-US" sz="2239" i="1">
              <a:solidFill>
                <a:srgbClr val="FEFEFE"/>
              </a:solidFill>
              <a:latin typeface="Noto Serif Display Italics"/>
              <a:ea typeface="Noto Serif Display Italics"/>
              <a:cs typeface="Noto Serif Display Italics"/>
              <a:sym typeface="Noto Serif Display Itali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0969" y="2238937"/>
            <a:ext cx="14065354" cy="46478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2.DFS - Depth 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Cách 4: duyệt theo hướng ngẫu nhiên</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r>
              <a:rPr lang="en-US" sz="2640" i="1">
                <a:solidFill>
                  <a:srgbClr val="FEFEFE"/>
                </a:solidFill>
                <a:latin typeface="Noto Serif Display Italics"/>
                <a:ea typeface="Noto Serif Display Italics"/>
                <a:cs typeface="Noto Serif Display Italics"/>
                <a:sym typeface="Noto Serif Display Italics"/>
              </a:rPr>
              <a:t>Ở cách 4 mỗi khi mở rộng một ô, các hướng N, E, S, W sẽ được xáo trộn ngẫu nhiên. Vì DFS dùng LIFO (stack), thứ tự bạn thêm vào vốn đã ngẫu nhiên, và khi lấy ra còn phụ thuộc ngược lại =&gt; đường đi sẽ khó đoán mỗi lần chạy.</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Freeform 5"/>
          <p:cNvSpPr/>
          <p:nvPr/>
        </p:nvSpPr>
        <p:spPr>
          <a:xfrm>
            <a:off x="1961896" y="5143500"/>
            <a:ext cx="11163501" cy="3067382"/>
          </a:xfrm>
          <a:custGeom>
            <a:avLst/>
            <a:gdLst/>
            <a:ahLst/>
            <a:cxnLst/>
            <a:rect l="l" t="t" r="r" b="b"/>
            <a:pathLst>
              <a:path w="11163501" h="3067382">
                <a:moveTo>
                  <a:pt x="0" y="0"/>
                </a:moveTo>
                <a:lnTo>
                  <a:pt x="11163501" y="0"/>
                </a:lnTo>
                <a:lnTo>
                  <a:pt x="11163501" y="3067382"/>
                </a:lnTo>
                <a:lnTo>
                  <a:pt x="0" y="3067382"/>
                </a:lnTo>
                <a:lnTo>
                  <a:pt x="0" y="0"/>
                </a:lnTo>
                <a:close/>
              </a:path>
            </a:pathLst>
          </a:custGeom>
          <a:blipFill>
            <a:blip r:embed="rId6"/>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028980" y="4616180"/>
            <a:ext cx="4603582" cy="5336491"/>
          </a:xfrm>
          <a:custGeom>
            <a:avLst/>
            <a:gdLst/>
            <a:ahLst/>
            <a:cxnLst/>
            <a:rect l="l" t="t" r="r" b="b"/>
            <a:pathLst>
              <a:path w="4603582" h="5336491">
                <a:moveTo>
                  <a:pt x="0" y="0"/>
                </a:moveTo>
                <a:lnTo>
                  <a:pt x="4603582" y="0"/>
                </a:lnTo>
                <a:lnTo>
                  <a:pt x="4603582" y="5336491"/>
                </a:lnTo>
                <a:lnTo>
                  <a:pt x="0" y="5336491"/>
                </a:lnTo>
                <a:lnTo>
                  <a:pt x="0" y="0"/>
                </a:lnTo>
                <a:close/>
              </a:path>
            </a:pathLst>
          </a:custGeom>
          <a:blipFill>
            <a:blip r:embed="rId6"/>
            <a:stretch>
              <a:fillRect/>
            </a:stretch>
          </a:blipFill>
        </p:spPr>
      </p:sp>
      <p:sp>
        <p:nvSpPr>
          <p:cNvPr id="5" name="TextBox 5"/>
          <p:cNvSpPr txBox="1"/>
          <p:nvPr/>
        </p:nvSpPr>
        <p:spPr>
          <a:xfrm>
            <a:off x="510969" y="2238937"/>
            <a:ext cx="14065354" cy="41810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2.DFS - Depth 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Cách 4: duyệt theo hướng ngẫu nhiên</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-Sử dụng %time để đo thời gian thực thi, best_first_search được tái sử dụng nhưng strategy= “DFS” khiến nó hoạt động theo DFS. Sau đó tiến hành vẽ mê cung và đánh dấu đường đi tìm được.</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515515" y="7668575"/>
            <a:ext cx="11256970" cy="1589725"/>
          </a:xfrm>
          <a:custGeom>
            <a:avLst/>
            <a:gdLst/>
            <a:ahLst/>
            <a:cxnLst/>
            <a:rect l="l" t="t" r="r" b="b"/>
            <a:pathLst>
              <a:path w="11256970" h="1589725">
                <a:moveTo>
                  <a:pt x="0" y="0"/>
                </a:moveTo>
                <a:lnTo>
                  <a:pt x="11256970" y="0"/>
                </a:lnTo>
                <a:lnTo>
                  <a:pt x="11256970" y="1589725"/>
                </a:lnTo>
                <a:lnTo>
                  <a:pt x="0" y="1589725"/>
                </a:lnTo>
                <a:lnTo>
                  <a:pt x="0" y="0"/>
                </a:lnTo>
                <a:close/>
              </a:path>
            </a:pathLst>
          </a:custGeom>
          <a:blipFill>
            <a:blip r:embed="rId6"/>
            <a:stretch>
              <a:fillRect/>
            </a:stretch>
          </a:blipFill>
        </p:spPr>
      </p:sp>
      <p:sp>
        <p:nvSpPr>
          <p:cNvPr id="5" name="TextBox 5"/>
          <p:cNvSpPr txBox="1"/>
          <p:nvPr/>
        </p:nvSpPr>
        <p:spPr>
          <a:xfrm>
            <a:off x="1028700" y="1021872"/>
            <a:ext cx="9506538" cy="1075108"/>
          </a:xfrm>
          <a:prstGeom prst="rect">
            <a:avLst/>
          </a:prstGeom>
        </p:spPr>
        <p:txBody>
          <a:bodyPr lIns="0" tIns="0" rIns="0" bIns="0" rtlCol="0" anchor="t">
            <a:spAutoFit/>
          </a:bodyPr>
          <a:lstStyle/>
          <a:p>
            <a:pPr algn="l">
              <a:lnSpc>
                <a:spcPts val="8265"/>
              </a:lnSpc>
            </a:pPr>
            <a:r>
              <a:rPr lang="en-US" sz="7380" b="1">
                <a:solidFill>
                  <a:srgbClr val="F7B4A7"/>
                </a:solidFill>
                <a:latin typeface="Josefin Sans Bold"/>
                <a:ea typeface="Josefin Sans Bold"/>
                <a:cs typeface="Josefin Sans Bold"/>
                <a:sym typeface="Josefin Sans Bold"/>
              </a:rPr>
              <a:t>a) Lunar_lander.</a:t>
            </a:r>
          </a:p>
        </p:txBody>
      </p:sp>
      <p:sp>
        <p:nvSpPr>
          <p:cNvPr id="6" name="TextBox 6"/>
          <p:cNvSpPr txBox="1"/>
          <p:nvPr/>
        </p:nvSpPr>
        <p:spPr>
          <a:xfrm>
            <a:off x="1028700" y="2747167"/>
            <a:ext cx="10535238" cy="5581269"/>
          </a:xfrm>
          <a:prstGeom prst="rect">
            <a:avLst/>
          </a:prstGeom>
        </p:spPr>
        <p:txBody>
          <a:bodyPr lIns="0" tIns="0" rIns="0" bIns="0" rtlCol="0" anchor="t">
            <a:spAutoFit/>
          </a:bodyPr>
          <a:lstStyle/>
          <a:p>
            <a:pPr algn="l">
              <a:lnSpc>
                <a:spcPts val="3696"/>
              </a:lnSpc>
            </a:pPr>
            <a:r>
              <a:rPr lang="en-US" sz="2640" b="1">
                <a:solidFill>
                  <a:srgbClr val="FEFEFE"/>
                </a:solidFill>
                <a:latin typeface="Noto Serif Display Bold"/>
                <a:ea typeface="Noto Serif Display Bold"/>
                <a:cs typeface="Noto Serif Display Bold"/>
                <a:sym typeface="Noto Serif Display Bold"/>
              </a:rPr>
              <a:t>* Giải thích code.</a:t>
            </a:r>
          </a:p>
          <a:p>
            <a:pPr algn="l">
              <a:lnSpc>
                <a:spcPts val="3696"/>
              </a:lnSpc>
            </a:pPr>
            <a:r>
              <a:rPr lang="en-US" sz="2640" b="1">
                <a:solidFill>
                  <a:srgbClr val="FEFEFE"/>
                </a:solidFill>
                <a:latin typeface="Noto Serif Display Bold"/>
                <a:ea typeface="Noto Serif Display Bold"/>
                <a:cs typeface="Noto Serif Display Bold"/>
                <a:sym typeface="Noto Serif Display Bold"/>
              </a:rPr>
              <a:t>                  </a:t>
            </a:r>
          </a:p>
          <a:p>
            <a:pPr algn="l">
              <a:lnSpc>
                <a:spcPts val="3696"/>
              </a:lnSpc>
            </a:pPr>
            <a:r>
              <a:rPr lang="en-US" sz="2640" b="1">
                <a:solidFill>
                  <a:srgbClr val="FEFEFE"/>
                </a:solidFill>
                <a:latin typeface="Noto Serif Display Bold"/>
                <a:ea typeface="Noto Serif Display Bold"/>
                <a:cs typeface="Noto Serif Display Bold"/>
                <a:sym typeface="Noto Serif Display Bold"/>
              </a:rPr>
              <a:t>               </a:t>
            </a:r>
            <a:r>
              <a:rPr lang="en-US" sz="2640">
                <a:solidFill>
                  <a:srgbClr val="FEFEFE"/>
                </a:solidFill>
                <a:latin typeface="Noto Serif Display"/>
                <a:ea typeface="Noto Serif Display"/>
                <a:cs typeface="Noto Serif Display"/>
                <a:sym typeface="Noto Serif Display"/>
              </a:rPr>
              <a:t>    - Cell 1 này là cài đặt các thư viện cần thiết: swing hỗ trợ build code C++ trong Python và gymnasium : cài Gymnasium kèm môi trường Box2D dùng để mô phỏng Lunar Lander.</a:t>
            </a:r>
          </a:p>
          <a:p>
            <a:pPr algn="l">
              <a:lnSpc>
                <a:spcPts val="3696"/>
              </a:lnSpc>
            </a:pPr>
            <a:r>
              <a:rPr lang="en-US" sz="2640">
                <a:solidFill>
                  <a:srgbClr val="FEFEFE"/>
                </a:solidFill>
                <a:latin typeface="Noto Serif Display"/>
                <a:ea typeface="Noto Serif Display"/>
                <a:cs typeface="Noto Serif Display"/>
                <a:sym typeface="Noto Serif Display"/>
              </a:rPr>
              <a:t>                   - Gymnasium environment dùng các hàm chính sau:</a:t>
            </a:r>
          </a:p>
          <a:p>
            <a:pPr algn="l">
              <a:lnSpc>
                <a:spcPts val="3696"/>
              </a:lnSpc>
            </a:pPr>
            <a:r>
              <a:rPr lang="en-US" sz="2640">
                <a:solidFill>
                  <a:srgbClr val="FEFEFE"/>
                </a:solidFill>
                <a:latin typeface="Noto Serif Display"/>
                <a:ea typeface="Noto Serif Display"/>
                <a:cs typeface="Noto Serif Display"/>
                <a:sym typeface="Noto Serif Display"/>
              </a:rPr>
              <a:t>                             + gym.make(): tạo môi trường.</a:t>
            </a:r>
          </a:p>
          <a:p>
            <a:pPr algn="l">
              <a:lnSpc>
                <a:spcPts val="3696"/>
              </a:lnSpc>
            </a:pPr>
            <a:r>
              <a:rPr lang="en-US" sz="2640">
                <a:solidFill>
                  <a:srgbClr val="FEFEFE"/>
                </a:solidFill>
                <a:latin typeface="Noto Serif Display"/>
                <a:ea typeface="Noto Serif Display"/>
                <a:cs typeface="Noto Serif Display"/>
                <a:sym typeface="Noto Serif Display"/>
              </a:rPr>
              <a:t>                             + reset(): khởi tạo lại môi trường.</a:t>
            </a:r>
          </a:p>
          <a:p>
            <a:pPr algn="l">
              <a:lnSpc>
                <a:spcPts val="3696"/>
              </a:lnSpc>
            </a:pPr>
            <a:r>
              <a:rPr lang="en-US" sz="2640">
                <a:solidFill>
                  <a:srgbClr val="FEFEFE"/>
                </a:solidFill>
                <a:latin typeface="Noto Serif Display"/>
                <a:ea typeface="Noto Serif Display"/>
                <a:cs typeface="Noto Serif Display"/>
                <a:sym typeface="Noto Serif Display"/>
              </a:rPr>
              <a:t>                             + step(action): thực hiện hành động và trả về trạng thái mới.</a:t>
            </a:r>
          </a:p>
          <a:p>
            <a:pPr algn="l">
              <a:lnSpc>
                <a:spcPts val="3696"/>
              </a:lnSpc>
            </a:pPr>
            <a:endParaRPr lang="en-US" sz="2640">
              <a:solidFill>
                <a:srgbClr val="FEFEFE"/>
              </a:solidFill>
              <a:latin typeface="Noto Serif Display"/>
              <a:ea typeface="Noto Serif Display"/>
              <a:cs typeface="Noto Serif Display"/>
              <a:sym typeface="Noto Serif Display"/>
            </a:endParaRPr>
          </a:p>
          <a:p>
            <a:pPr algn="l">
              <a:lnSpc>
                <a:spcPts val="3696"/>
              </a:lnSpc>
            </a:pPr>
            <a:endParaRPr lang="en-US" sz="2640">
              <a:solidFill>
                <a:srgbClr val="FEFEFE"/>
              </a:solidFill>
              <a:latin typeface="Noto Serif Display"/>
              <a:ea typeface="Noto Serif Display"/>
              <a:cs typeface="Noto Serif Display"/>
              <a:sym typeface="Noto Serif Displa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0969" y="2238937"/>
            <a:ext cx="14065354" cy="46478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2.DFS - Depth First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Kết quả </a:t>
            </a:r>
            <a:r>
              <a:rPr lang="en-US" sz="2640" i="1">
                <a:solidFill>
                  <a:srgbClr val="FEFEFE"/>
                </a:solidFill>
                <a:latin typeface="Noto Serif Display Italics"/>
                <a:ea typeface="Noto Serif Display Italics"/>
                <a:cs typeface="Noto Serif Display Italics"/>
                <a:sym typeface="Noto Serif Display Italics"/>
              </a:rPr>
              <a:t>hiển thị thuật toán DFS duyệt theo hướng ngẫu nhiên mất khoảng 0,5 – 0,6 mili giây (khoảng 500 – 600 micro giây) để duyệt qua 84 ô và tìm dược đường dài 44 bước. Điều này minh họa rõ ràng rằng với DFS, thứ tự mở rộng hướng đi ảnh hưởng mạnh đến cả số ô duyệt và độ dài đường đi. (kết quả có thể khác nahu sau những lần chạy thử)</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08379" y="2522411"/>
            <a:ext cx="14065354" cy="41810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3.DFS with no reached data structure</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Giải thuật này có độ phức tạp là O(bm) thay vì O(bm) (như khi ta tái sử dụng thuật toán tree search của BFS). Vì phiên bản “no reached” không lưu lại nên không phát hiện được chu trình, không thể kiểm tra tất cả các chu trình, có thể rơi vào vòng lặp vô hạn. Một số cách xử lý khả thi:</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·Dừng sau một số lần thử cố định và trả về “không có lời giải” (max_tries).</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·Sử dụng IDS (Iterative Deepening Search) để giải quyết vấn đề này.</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Freeform 5"/>
          <p:cNvSpPr/>
          <p:nvPr/>
        </p:nvSpPr>
        <p:spPr>
          <a:xfrm>
            <a:off x="4453877" y="6223028"/>
            <a:ext cx="8913728" cy="4063972"/>
          </a:xfrm>
          <a:custGeom>
            <a:avLst/>
            <a:gdLst/>
            <a:ahLst/>
            <a:cxnLst/>
            <a:rect l="l" t="t" r="r" b="b"/>
            <a:pathLst>
              <a:path w="8913728" h="4063972">
                <a:moveTo>
                  <a:pt x="0" y="0"/>
                </a:moveTo>
                <a:lnTo>
                  <a:pt x="8913728" y="0"/>
                </a:lnTo>
                <a:lnTo>
                  <a:pt x="8913728" y="4063972"/>
                </a:lnTo>
                <a:lnTo>
                  <a:pt x="0" y="4063972"/>
                </a:lnTo>
                <a:lnTo>
                  <a:pt x="0" y="0"/>
                </a:lnTo>
                <a:close/>
              </a:path>
            </a:pathLst>
          </a:custGeom>
          <a:blipFill>
            <a:blip r:embed="rId6"/>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
        <p:nvSpPr>
          <p:cNvPr id="7" name="Freeform 7"/>
          <p:cNvSpPr/>
          <p:nvPr/>
        </p:nvSpPr>
        <p:spPr>
          <a:xfrm>
            <a:off x="4606277" y="6375428"/>
            <a:ext cx="8913728" cy="4063972"/>
          </a:xfrm>
          <a:custGeom>
            <a:avLst/>
            <a:gdLst/>
            <a:ahLst/>
            <a:cxnLst/>
            <a:rect l="l" t="t" r="r" b="b"/>
            <a:pathLst>
              <a:path w="8913728" h="4063972">
                <a:moveTo>
                  <a:pt x="0" y="0"/>
                </a:moveTo>
                <a:lnTo>
                  <a:pt x="8913728" y="0"/>
                </a:lnTo>
                <a:lnTo>
                  <a:pt x="8913728" y="4063972"/>
                </a:lnTo>
                <a:lnTo>
                  <a:pt x="0" y="4063972"/>
                </a:lnTo>
                <a:lnTo>
                  <a:pt x="0" y="0"/>
                </a:lnTo>
                <a:close/>
              </a:path>
            </a:pathLst>
          </a:custGeom>
          <a:blipFill>
            <a:blip r:embed="rId6"/>
            <a:stretch>
              <a:fillRect/>
            </a:stretch>
          </a:blipFill>
        </p:spPr>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631894" y="4582071"/>
            <a:ext cx="4656106" cy="5225841"/>
          </a:xfrm>
          <a:custGeom>
            <a:avLst/>
            <a:gdLst/>
            <a:ahLst/>
            <a:cxnLst/>
            <a:rect l="l" t="t" r="r" b="b"/>
            <a:pathLst>
              <a:path w="4656106" h="5225841">
                <a:moveTo>
                  <a:pt x="0" y="0"/>
                </a:moveTo>
                <a:lnTo>
                  <a:pt x="4656106" y="0"/>
                </a:lnTo>
                <a:lnTo>
                  <a:pt x="4656106" y="5225841"/>
                </a:lnTo>
                <a:lnTo>
                  <a:pt x="0" y="5225841"/>
                </a:lnTo>
                <a:lnTo>
                  <a:pt x="0" y="0"/>
                </a:lnTo>
                <a:close/>
              </a:path>
            </a:pathLst>
          </a:custGeom>
          <a:blipFill>
            <a:blip r:embed="rId6"/>
            <a:stretch>
              <a:fillRect/>
            </a:stretch>
          </a:blipFill>
        </p:spPr>
      </p:sp>
      <p:sp>
        <p:nvSpPr>
          <p:cNvPr id="5" name="TextBox 5"/>
          <p:cNvSpPr txBox="1"/>
          <p:nvPr/>
        </p:nvSpPr>
        <p:spPr>
          <a:xfrm>
            <a:off x="445496" y="2238937"/>
            <a:ext cx="14065354" cy="41810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3.DFS with no reached data structure</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-Nếu mê cung không có chướng ngại (gần như “trống rỗng”), DFS có thể lặp vô hạn vì kiểm tra chu trình (cycle checking) không đủ chặt. Do đó, đặt giới hạn max_tries: số bước tối đa trước khi dừng.</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-Tiến hành chạy và đo thời gian với giới hạn số lần thử.</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-Vẽ lại mê cung và đánh dấu đường đi. Kiểm tra nếu không tìm thấy đường đi đến đích (không có ‘path’), in ra thông báo.</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22986" y="2238937"/>
            <a:ext cx="14065354" cy="46478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3.DFS with no reached data structure</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-Kết quả </a:t>
            </a:r>
            <a:r>
              <a:rPr lang="en-US" sz="2640" i="1">
                <a:solidFill>
                  <a:srgbClr val="FEFEFE"/>
                </a:solidFill>
                <a:latin typeface="Noto Serif Display Italics"/>
                <a:ea typeface="Noto Serif Display Italics"/>
                <a:cs typeface="Noto Serif Display Italics"/>
                <a:sym typeface="Noto Serif Display Italics"/>
              </a:rPr>
              <a:t>hiển thị thuật toán DFS no reached mất khoảng gần 1.5 – 2 mili giây để duyệt qua 117 ô và tìm được đường dài 74 bước.</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Chúng ta có thể thực hiện một bước đi ngẫu nhiên và không kiểm tra các chu trình.</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Cách này đảm bảo cuối cùng sẽ đến được bất kỳ ô nào, kể cả ô đích, nhưng sẽ tạo ra một đường đi rất dài. Đường đi này có thể được đơn giản hóa, và ý tưởng đó dẫn đến thuật toán Trémaux.</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Freeform 5"/>
          <p:cNvSpPr/>
          <p:nvPr/>
        </p:nvSpPr>
        <p:spPr>
          <a:xfrm>
            <a:off x="3534711" y="6105736"/>
            <a:ext cx="11218578" cy="2695937"/>
          </a:xfrm>
          <a:custGeom>
            <a:avLst/>
            <a:gdLst/>
            <a:ahLst/>
            <a:cxnLst/>
            <a:rect l="l" t="t" r="r" b="b"/>
            <a:pathLst>
              <a:path w="11218578" h="2695937">
                <a:moveTo>
                  <a:pt x="0" y="0"/>
                </a:moveTo>
                <a:lnTo>
                  <a:pt x="11218578" y="0"/>
                </a:lnTo>
                <a:lnTo>
                  <a:pt x="11218578" y="2695937"/>
                </a:lnTo>
                <a:lnTo>
                  <a:pt x="0" y="2695937"/>
                </a:lnTo>
                <a:lnTo>
                  <a:pt x="0" y="0"/>
                </a:lnTo>
                <a:close/>
              </a:path>
            </a:pathLst>
          </a:custGeom>
          <a:blipFill>
            <a:blip r:embed="rId6"/>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77966" y="2238937"/>
            <a:ext cx="14065354" cy="60479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3.DFS with no reached data structure</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r>
              <a:rPr lang="en-US" sz="2640" i="1">
                <a:solidFill>
                  <a:srgbClr val="FEFEFE"/>
                </a:solidFill>
                <a:latin typeface="Noto Serif Display Italics"/>
                <a:ea typeface="Noto Serif Display Italics"/>
                <a:cs typeface="Noto Serif Display Italics"/>
                <a:sym typeface="Noto Serif Display Italics"/>
              </a:rPr>
              <a:t>-Dùng DFS với cách đặt thứ tự duyệt các hướng đi (Đông, Tây, Nam, Bắc) theo cách ngẫu nhiên cho mỗi bước.</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-Tiến hành đo thời gian thực thi của hàm, không kiểm tra vòng lặp check_cycle = False với cách này DFS sẽ không lưu tập “đã đến” nên có thể đi lại nhiều lần trên cùng ô đó, có thể lặp vô hạn.</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-Để tránh vòng lặp vô hạn, đặt max_tries = 100000 để thuật toán dừng sau 100000 bước nếu chưa tìm được đích đến.</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-debug_reached = True cho phép ghi nhận/thống kê các ô đã ghé qua.</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-Cuối cùng kiểm tra xem result có đường đi “path” hay không, nếu không in ra “No solution found!”.</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094280" y="3886571"/>
            <a:ext cx="5144673" cy="5867478"/>
          </a:xfrm>
          <a:custGeom>
            <a:avLst/>
            <a:gdLst/>
            <a:ahLst/>
            <a:cxnLst/>
            <a:rect l="l" t="t" r="r" b="b"/>
            <a:pathLst>
              <a:path w="5144673" h="5867478">
                <a:moveTo>
                  <a:pt x="0" y="0"/>
                </a:moveTo>
                <a:lnTo>
                  <a:pt x="5144673" y="0"/>
                </a:lnTo>
                <a:lnTo>
                  <a:pt x="5144673" y="5867478"/>
                </a:lnTo>
                <a:lnTo>
                  <a:pt x="0" y="5867478"/>
                </a:lnTo>
                <a:lnTo>
                  <a:pt x="0" y="0"/>
                </a:lnTo>
                <a:close/>
              </a:path>
            </a:pathLst>
          </a:custGeom>
          <a:blipFill>
            <a:blip r:embed="rId6"/>
            <a:stretch>
              <a:fillRect/>
            </a:stretch>
          </a:blipFill>
        </p:spPr>
      </p:sp>
      <p:sp>
        <p:nvSpPr>
          <p:cNvPr id="5" name="TextBox 5"/>
          <p:cNvSpPr txBox="1"/>
          <p:nvPr/>
        </p:nvSpPr>
        <p:spPr>
          <a:xfrm>
            <a:off x="355456" y="2238937"/>
            <a:ext cx="14065354" cy="324764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3.DFS with no reached data structure</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Kết quả</a:t>
            </a:r>
            <a:r>
              <a:rPr lang="en-US" sz="2640" i="1">
                <a:solidFill>
                  <a:srgbClr val="FEFEFE"/>
                </a:solidFill>
                <a:latin typeface="Noto Serif Display Italics"/>
                <a:ea typeface="Noto Serif Display Italics"/>
                <a:cs typeface="Noto Serif Display Italics"/>
                <a:sym typeface="Noto Serif Display Italics"/>
              </a:rPr>
              <a:t> trả về thuật toán mất khoảng 30 mili giây để duyệt qua 141 ô khác nhau và tìm ra đường đi dài là 1018 bước.</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168419" y="6653176"/>
            <a:ext cx="11134013" cy="2857929"/>
          </a:xfrm>
          <a:custGeom>
            <a:avLst/>
            <a:gdLst/>
            <a:ahLst/>
            <a:cxnLst/>
            <a:rect l="l" t="t" r="r" b="b"/>
            <a:pathLst>
              <a:path w="11134013" h="2857929">
                <a:moveTo>
                  <a:pt x="0" y="0"/>
                </a:moveTo>
                <a:lnTo>
                  <a:pt x="11134013" y="0"/>
                </a:lnTo>
                <a:lnTo>
                  <a:pt x="11134013" y="2857928"/>
                </a:lnTo>
                <a:lnTo>
                  <a:pt x="0" y="2857928"/>
                </a:lnTo>
                <a:lnTo>
                  <a:pt x="0" y="0"/>
                </a:lnTo>
                <a:close/>
              </a:path>
            </a:pathLst>
          </a:custGeom>
          <a:blipFill>
            <a:blip r:embed="rId6"/>
            <a:stretch>
              <a:fillRect/>
            </a:stretch>
          </a:blipFill>
        </p:spPr>
      </p:sp>
      <p:sp>
        <p:nvSpPr>
          <p:cNvPr id="5" name="TextBox 5"/>
          <p:cNvSpPr txBox="1"/>
          <p:nvPr/>
        </p:nvSpPr>
        <p:spPr>
          <a:xfrm>
            <a:off x="355456" y="2238937"/>
            <a:ext cx="14065354" cy="41810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4.GBFS - Greedy Best-First Search </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Cách 1: duyệt theo “NESW”</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-Thiết lập thứ tự tìm kiếm theo hướng: Bắc à Đông à Nam à Tây</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-Tiến hành đo thời gian thực thi, dùng “GBFS” làm hàm tìm kiếm.</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55456" y="2238937"/>
            <a:ext cx="14065354" cy="41810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4.GBFS - Greedy Best-First Search </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Cách 1: duyệt theo “NESW”</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Kết quả cho thấy với cách duyệt này GBFS mất khoảng 2.5 đến gần 3 mili giây để tìm được đường dài 16 bước sau khi duyệt qua 61 ô.</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p:txBody>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15759" y="6339773"/>
            <a:ext cx="11084353" cy="2918527"/>
          </a:xfrm>
          <a:custGeom>
            <a:avLst/>
            <a:gdLst/>
            <a:ahLst/>
            <a:cxnLst/>
            <a:rect l="l" t="t" r="r" b="b"/>
            <a:pathLst>
              <a:path w="11084353" h="2918527">
                <a:moveTo>
                  <a:pt x="0" y="0"/>
                </a:moveTo>
                <a:lnTo>
                  <a:pt x="11084353" y="0"/>
                </a:lnTo>
                <a:lnTo>
                  <a:pt x="11084353" y="2918527"/>
                </a:lnTo>
                <a:lnTo>
                  <a:pt x="0" y="2918527"/>
                </a:lnTo>
                <a:lnTo>
                  <a:pt x="0" y="0"/>
                </a:lnTo>
                <a:close/>
              </a:path>
            </a:pathLst>
          </a:custGeom>
          <a:blipFill>
            <a:blip r:embed="rId6"/>
            <a:stretch>
              <a:fillRect/>
            </a:stretch>
          </a:blipFill>
        </p:spPr>
      </p:sp>
      <p:sp>
        <p:nvSpPr>
          <p:cNvPr id="5" name="TextBox 5"/>
          <p:cNvSpPr txBox="1"/>
          <p:nvPr/>
        </p:nvSpPr>
        <p:spPr>
          <a:xfrm>
            <a:off x="738127" y="2441527"/>
            <a:ext cx="14065354" cy="41810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4.GBFS - Greedy Best-First Search </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Cách 2: duyệt theo “WSEN”</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-Như cách làm ở trên nhưng thay hướng duyệt bằng Tây à Nam à Đông à Bắc.</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a:t>
            </a:r>
            <a:r>
              <a:rPr lang="en-US" sz="2640" b="1" i="1">
                <a:solidFill>
                  <a:srgbClr val="FEFEFE"/>
                </a:solidFill>
                <a:latin typeface="Noto Serif Display Bold Italics"/>
                <a:ea typeface="Noto Serif Display Bold Italics"/>
                <a:cs typeface="Noto Serif Display Bold Italics"/>
                <a:sym typeface="Noto Serif Display Bold Italics"/>
              </a:rPr>
              <a:t>-</a:t>
            </a:r>
          </a:p>
          <a:p>
            <a:pPr algn="l">
              <a:lnSpc>
                <a:spcPts val="3696"/>
              </a:lnSpc>
            </a:pPr>
            <a:endParaRPr lang="en-US" sz="2640" b="1" i="1">
              <a:solidFill>
                <a:srgbClr val="FEFEFE"/>
              </a:solidFill>
              <a:latin typeface="Noto Serif Display Bold Italics"/>
              <a:ea typeface="Noto Serif Display Bold Italics"/>
              <a:cs typeface="Noto Serif Display Bold Italics"/>
              <a:sym typeface="Noto Serif Display Bold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8349997" y="4341719"/>
            <a:ext cx="4964512" cy="5945281"/>
          </a:xfrm>
          <a:custGeom>
            <a:avLst/>
            <a:gdLst/>
            <a:ahLst/>
            <a:cxnLst/>
            <a:rect l="l" t="t" r="r" b="b"/>
            <a:pathLst>
              <a:path w="4964512" h="5945281">
                <a:moveTo>
                  <a:pt x="0" y="0"/>
                </a:moveTo>
                <a:lnTo>
                  <a:pt x="4964512" y="0"/>
                </a:lnTo>
                <a:lnTo>
                  <a:pt x="4964512" y="5945281"/>
                </a:lnTo>
                <a:lnTo>
                  <a:pt x="0" y="5945281"/>
                </a:lnTo>
                <a:lnTo>
                  <a:pt x="0" y="0"/>
                </a:lnTo>
                <a:close/>
              </a:path>
            </a:pathLst>
          </a:custGeom>
          <a:blipFill>
            <a:blip r:embed="rId6"/>
            <a:stretch>
              <a:fillRect/>
            </a:stretch>
          </a:blipFill>
        </p:spPr>
      </p:sp>
      <p:sp>
        <p:nvSpPr>
          <p:cNvPr id="5" name="TextBox 5"/>
          <p:cNvSpPr txBox="1"/>
          <p:nvPr/>
        </p:nvSpPr>
        <p:spPr>
          <a:xfrm>
            <a:off x="738127" y="2441527"/>
            <a:ext cx="14065354" cy="27809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4.GBFS - Greedy Best-First Search </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Cách 2: duyệt theo “WSEN”</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a:t>
            </a:r>
            <a:r>
              <a:rPr lang="en-US" sz="2640" b="1" i="1">
                <a:solidFill>
                  <a:srgbClr val="FEFEFE"/>
                </a:solidFill>
                <a:latin typeface="Noto Serif Display Bold Italics"/>
                <a:ea typeface="Noto Serif Display Bold Italics"/>
                <a:cs typeface="Noto Serif Display Bold Italics"/>
                <a:sym typeface="Noto Serif Display Bold Italics"/>
              </a:rPr>
              <a:t>Kết quả </a:t>
            </a:r>
            <a:r>
              <a:rPr lang="en-US" sz="2640" i="1">
                <a:solidFill>
                  <a:srgbClr val="FEFEFE"/>
                </a:solidFill>
                <a:latin typeface="Noto Serif Display Italics"/>
                <a:ea typeface="Noto Serif Display Italics"/>
                <a:cs typeface="Noto Serif Display Italics"/>
                <a:sym typeface="Noto Serif Display Italics"/>
              </a:rPr>
              <a:t>hiển thị cách này mất khoảng 1.2 đến 1.4 mili giây để duyệt qua 56 ô và tìm được đường đi dài 22 bước.</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059364"/>
            <a:ext cx="9506538" cy="2122858"/>
          </a:xfrm>
          <a:prstGeom prst="rect">
            <a:avLst/>
          </a:prstGeom>
        </p:spPr>
        <p:txBody>
          <a:bodyPr lIns="0" tIns="0" rIns="0" bIns="0" rtlCol="0" anchor="t">
            <a:spAutoFit/>
          </a:bodyPr>
          <a:lstStyle/>
          <a:p>
            <a:pPr algn="l">
              <a:lnSpc>
                <a:spcPts val="8265"/>
              </a:lnSpc>
            </a:pPr>
            <a:r>
              <a:rPr lang="en-US" sz="7380" b="1">
                <a:solidFill>
                  <a:srgbClr val="F7B4A7"/>
                </a:solidFill>
                <a:latin typeface="Josefin Sans Bold"/>
                <a:ea typeface="Josefin Sans Bold"/>
                <a:cs typeface="Josefin Sans Bold"/>
                <a:sym typeface="Josefin Sans Bold"/>
              </a:rPr>
              <a:t>a) Lunar_lander.</a:t>
            </a:r>
          </a:p>
          <a:p>
            <a:pPr algn="l">
              <a:lnSpc>
                <a:spcPts val="8265"/>
              </a:lnSpc>
            </a:pPr>
            <a:endParaRPr lang="en-US" sz="7380" b="1">
              <a:solidFill>
                <a:srgbClr val="F7B4A7"/>
              </a:solidFill>
              <a:latin typeface="Josefin Sans Bold"/>
              <a:ea typeface="Josefin Sans Bold"/>
              <a:cs typeface="Josefin Sans Bold"/>
              <a:sym typeface="Josefin Sans Bold"/>
            </a:endParaRPr>
          </a:p>
        </p:txBody>
      </p:sp>
      <p:sp>
        <p:nvSpPr>
          <p:cNvPr id="5" name="TextBox 5"/>
          <p:cNvSpPr txBox="1"/>
          <p:nvPr/>
        </p:nvSpPr>
        <p:spPr>
          <a:xfrm>
            <a:off x="1028700" y="2049356"/>
            <a:ext cx="13356482" cy="7043405"/>
          </a:xfrm>
          <a:prstGeom prst="rect">
            <a:avLst/>
          </a:prstGeom>
        </p:spPr>
        <p:txBody>
          <a:bodyPr lIns="0" tIns="0" rIns="0" bIns="0" rtlCol="0" anchor="t">
            <a:spAutoFit/>
          </a:bodyPr>
          <a:lstStyle/>
          <a:p>
            <a:pPr algn="l">
              <a:lnSpc>
                <a:spcPts val="3100"/>
              </a:lnSpc>
            </a:pPr>
            <a:r>
              <a:rPr lang="en-US" sz="2214" b="1" i="1">
                <a:solidFill>
                  <a:srgbClr val="FEFEFE"/>
                </a:solidFill>
                <a:latin typeface="Noto Serif Display Bold Italics"/>
                <a:ea typeface="Noto Serif Display Bold Italics"/>
                <a:cs typeface="Noto Serif Display Bold Italics"/>
                <a:sym typeface="Noto Serif Display Bold Italics"/>
              </a:rPr>
              <a:t>* Giải thích code.</a:t>
            </a:r>
          </a:p>
          <a:p>
            <a:pPr algn="l">
              <a:lnSpc>
                <a:spcPts val="3100"/>
              </a:lnSpc>
            </a:pPr>
            <a:r>
              <a:rPr lang="en-US" sz="2214" i="1">
                <a:solidFill>
                  <a:srgbClr val="FEFEFE"/>
                </a:solidFill>
                <a:latin typeface="Noto Serif Display Italics"/>
                <a:ea typeface="Noto Serif Display Italics"/>
                <a:cs typeface="Noto Serif Display Italics"/>
                <a:sym typeface="Noto Serif Display Italics"/>
              </a:rPr>
              <a:t> </a:t>
            </a:r>
          </a:p>
          <a:p>
            <a:pPr algn="l">
              <a:lnSpc>
                <a:spcPts val="3100"/>
              </a:lnSpc>
            </a:pPr>
            <a:r>
              <a:rPr lang="en-US" sz="2214" i="1">
                <a:solidFill>
                  <a:srgbClr val="FEFEFE"/>
                </a:solidFill>
                <a:latin typeface="Noto Serif Display Italics"/>
                <a:ea typeface="Noto Serif Display Italics"/>
                <a:cs typeface="Noto Serif Display Italics"/>
                <a:sym typeface="Noto Serif Display Italics"/>
              </a:rPr>
              <a:t>  - Cell code này dùng để định nghĩa hàm run_episode đầu vào là 1 agent_function và max_steps được mặc định =1000, thực hiện như sau:</a:t>
            </a:r>
          </a:p>
          <a:p>
            <a:pPr algn="l">
              <a:lnSpc>
                <a:spcPts val="3100"/>
              </a:lnSpc>
            </a:pPr>
            <a:r>
              <a:rPr lang="en-US" sz="2214" i="1">
                <a:solidFill>
                  <a:srgbClr val="FEFEFE"/>
                </a:solidFill>
                <a:latin typeface="Noto Serif Display Italics"/>
                <a:ea typeface="Noto Serif Display Italics"/>
                <a:cs typeface="Noto Serif Display Italics"/>
                <a:sym typeface="Noto Serif Display Italics"/>
              </a:rPr>
              <a:t>                             + Khởi tạo môi trường “LunarLander-v3” với mode là “human” - env.</a:t>
            </a:r>
          </a:p>
          <a:p>
            <a:pPr algn="l">
              <a:lnSpc>
                <a:spcPts val="3100"/>
              </a:lnSpc>
            </a:pPr>
            <a:r>
              <a:rPr lang="en-US" sz="2214" i="1">
                <a:solidFill>
                  <a:srgbClr val="FEFEFE"/>
                </a:solidFill>
                <a:latin typeface="Noto Serif Display Italics"/>
                <a:ea typeface="Noto Serif Display Italics"/>
                <a:cs typeface="Noto Serif Display Italics"/>
                <a:sym typeface="Noto Serif Display Italics"/>
              </a:rPr>
              <a:t>                             + Sau đó lưu trữ trạng thái quan sát – observation - và thông tin -info- bằng hàm env.reset().</a:t>
            </a:r>
          </a:p>
          <a:p>
            <a:pPr algn="l">
              <a:lnSpc>
                <a:spcPts val="3100"/>
              </a:lnSpc>
            </a:pPr>
            <a:r>
              <a:rPr lang="en-US" sz="2214" i="1">
                <a:solidFill>
                  <a:srgbClr val="FEFEFE"/>
                </a:solidFill>
                <a:latin typeface="Noto Serif Display Italics"/>
                <a:ea typeface="Noto Serif Display Italics"/>
                <a:cs typeface="Noto Serif Display Italics"/>
                <a:sym typeface="Noto Serif Display Italics"/>
              </a:rPr>
              <a:t>                             + Chạy vòng lặp từ 1 đến max_step thực hiện: gọi agent_function( observation) để cho agent hành động. Sau đó in ra màn hình với observation này thì sẽ hành động gì. Thực hiện env.step(action) để trả về observation, reward, terminated, truncated,infor mới sau khi thực hiện hành động.</a:t>
            </a:r>
          </a:p>
          <a:p>
            <a:pPr algn="l">
              <a:lnSpc>
                <a:spcPts val="3100"/>
              </a:lnSpc>
            </a:pPr>
            <a:r>
              <a:rPr lang="en-US" sz="2214" i="1">
                <a:solidFill>
                  <a:srgbClr val="FEFEFE"/>
                </a:solidFill>
                <a:latin typeface="Noto Serif Display Italics"/>
                <a:ea typeface="Noto Serif Display Italics"/>
                <a:cs typeface="Noto Serif Display Italics"/>
                <a:sym typeface="Noto Serif Display Italics"/>
              </a:rPr>
              <a:t>                                       env.render(): hiện thị khung hình (frame) của môi trường để ta quan sát.</a:t>
            </a:r>
          </a:p>
          <a:p>
            <a:pPr algn="l">
              <a:lnSpc>
                <a:spcPts val="3100"/>
              </a:lnSpc>
            </a:pPr>
            <a:r>
              <a:rPr lang="en-US" sz="2214" i="1">
                <a:solidFill>
                  <a:srgbClr val="FEFEFE"/>
                </a:solidFill>
                <a:latin typeface="Noto Serif Display Italics"/>
                <a:ea typeface="Noto Serif Display Italics"/>
                <a:cs typeface="Noto Serif Display Italics"/>
                <a:sym typeface="Noto Serif Display Italics"/>
              </a:rPr>
              <a:t>                                       terminated là một cờ (flag) để giúp cho ta biết agent đã đạt được thành công hay thất bại. Và trong code với việc kiểm tra teminated= true thì sẽ kết thúc tập và in ra reward cuối cùng.</a:t>
            </a:r>
          </a:p>
          <a:p>
            <a:pPr algn="l">
              <a:lnSpc>
                <a:spcPts val="3100"/>
              </a:lnSpc>
            </a:pPr>
            <a:r>
              <a:rPr lang="en-US" sz="2214" i="1">
                <a:solidFill>
                  <a:srgbClr val="FEFEFE"/>
                </a:solidFill>
                <a:latin typeface="Noto Serif Display Italics"/>
                <a:ea typeface="Noto Serif Display Italics"/>
                <a:cs typeface="Noto Serif Display Italics"/>
                <a:sym typeface="Noto Serif Display Italics"/>
              </a:rPr>
              <a:t>                                       env.close() đóng môi trường.</a:t>
            </a:r>
          </a:p>
          <a:p>
            <a:pPr algn="l">
              <a:lnSpc>
                <a:spcPts val="3100"/>
              </a:lnSpc>
            </a:pPr>
            <a:r>
              <a:rPr lang="en-US" sz="2214" i="1">
                <a:solidFill>
                  <a:srgbClr val="FEFEFE"/>
                </a:solidFill>
                <a:latin typeface="Noto Serif Display Italics"/>
                <a:ea typeface="Noto Serif Display Italics"/>
                <a:cs typeface="Noto Serif Display Italics"/>
                <a:sym typeface="Noto Serif Display Italics"/>
              </a:rPr>
              <a:t>                             + Cuối cùng là trả về reward. </a:t>
            </a:r>
          </a:p>
          <a:p>
            <a:pPr algn="l">
              <a:lnSpc>
                <a:spcPts val="3100"/>
              </a:lnSpc>
            </a:pPr>
            <a:endParaRPr lang="en-US" sz="2214" i="1">
              <a:solidFill>
                <a:srgbClr val="FEFEFE"/>
              </a:solidFill>
              <a:latin typeface="Noto Serif Display Italics"/>
              <a:ea typeface="Noto Serif Display Italics"/>
              <a:cs typeface="Noto Serif Display Italics"/>
              <a:sym typeface="Noto Serif Display Italics"/>
            </a:endParaRPr>
          </a:p>
          <a:p>
            <a:pPr algn="l">
              <a:lnSpc>
                <a:spcPts val="2986"/>
              </a:lnSpc>
            </a:pPr>
            <a:endParaRPr lang="en-US" sz="2214" i="1">
              <a:solidFill>
                <a:srgbClr val="FEFEFE"/>
              </a:solidFill>
              <a:latin typeface="Noto Serif Display Italics"/>
              <a:ea typeface="Noto Serif Display Italics"/>
              <a:cs typeface="Noto Serif Display Italics"/>
              <a:sym typeface="Noto Serif Display Itali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888460" y="4686771"/>
            <a:ext cx="5415738" cy="5533866"/>
          </a:xfrm>
          <a:custGeom>
            <a:avLst/>
            <a:gdLst/>
            <a:ahLst/>
            <a:cxnLst/>
            <a:rect l="l" t="t" r="r" b="b"/>
            <a:pathLst>
              <a:path w="5415738" h="5533866">
                <a:moveTo>
                  <a:pt x="0" y="0"/>
                </a:moveTo>
                <a:lnTo>
                  <a:pt x="5415738" y="0"/>
                </a:lnTo>
                <a:lnTo>
                  <a:pt x="5415738" y="5533867"/>
                </a:lnTo>
                <a:lnTo>
                  <a:pt x="0" y="5533867"/>
                </a:lnTo>
                <a:lnTo>
                  <a:pt x="0" y="0"/>
                </a:lnTo>
                <a:close/>
              </a:path>
            </a:pathLst>
          </a:custGeom>
          <a:blipFill>
            <a:blip r:embed="rId6"/>
            <a:stretch>
              <a:fillRect/>
            </a:stretch>
          </a:blipFill>
        </p:spPr>
      </p:sp>
      <p:sp>
        <p:nvSpPr>
          <p:cNvPr id="5" name="TextBox 5"/>
          <p:cNvSpPr txBox="1"/>
          <p:nvPr/>
        </p:nvSpPr>
        <p:spPr>
          <a:xfrm>
            <a:off x="738127" y="2441527"/>
            <a:ext cx="14065354" cy="324764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4.GBFS - Greedy Best-First Search </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Cách 3: duyệt ngẫu nhiên</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-Với cách duyệt theo hướng ngẫu nhiên, kết quả cho thấy để duyệt qua 54 ô và tìm được đường dài 18 bước đã mất khoảng 1.2 mili giây. (Kết quả có thể thay đổi sau những lần duyệt theo hướng ngẫu nhiên).</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a:t>
            </a: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732944" y="3912370"/>
            <a:ext cx="5502957" cy="5838767"/>
          </a:xfrm>
          <a:custGeom>
            <a:avLst/>
            <a:gdLst/>
            <a:ahLst/>
            <a:cxnLst/>
            <a:rect l="l" t="t" r="r" b="b"/>
            <a:pathLst>
              <a:path w="5502957" h="5838767">
                <a:moveTo>
                  <a:pt x="0" y="0"/>
                </a:moveTo>
                <a:lnTo>
                  <a:pt x="5502956" y="0"/>
                </a:lnTo>
                <a:lnTo>
                  <a:pt x="5502956" y="5838766"/>
                </a:lnTo>
                <a:lnTo>
                  <a:pt x="0" y="5838766"/>
                </a:lnTo>
                <a:lnTo>
                  <a:pt x="0" y="0"/>
                </a:lnTo>
                <a:close/>
              </a:path>
            </a:pathLst>
          </a:custGeom>
          <a:blipFill>
            <a:blip r:embed="rId6"/>
            <a:stretch>
              <a:fillRect/>
            </a:stretch>
          </a:blipFill>
        </p:spPr>
      </p:sp>
      <p:sp>
        <p:nvSpPr>
          <p:cNvPr id="5" name="Freeform 5"/>
          <p:cNvSpPr/>
          <p:nvPr/>
        </p:nvSpPr>
        <p:spPr>
          <a:xfrm>
            <a:off x="7367993" y="3912370"/>
            <a:ext cx="5448794" cy="5838767"/>
          </a:xfrm>
          <a:custGeom>
            <a:avLst/>
            <a:gdLst/>
            <a:ahLst/>
            <a:cxnLst/>
            <a:rect l="l" t="t" r="r" b="b"/>
            <a:pathLst>
              <a:path w="5448794" h="5838767">
                <a:moveTo>
                  <a:pt x="0" y="0"/>
                </a:moveTo>
                <a:lnTo>
                  <a:pt x="5448793" y="0"/>
                </a:lnTo>
                <a:lnTo>
                  <a:pt x="5448793" y="5838766"/>
                </a:lnTo>
                <a:lnTo>
                  <a:pt x="0" y="5838766"/>
                </a:lnTo>
                <a:lnTo>
                  <a:pt x="0" y="0"/>
                </a:lnTo>
                <a:close/>
              </a:path>
            </a:pathLst>
          </a:custGeom>
          <a:blipFill>
            <a:blip r:embed="rId7"/>
            <a:stretch>
              <a:fillRect/>
            </a:stretch>
          </a:blipFill>
        </p:spPr>
      </p:sp>
      <p:sp>
        <p:nvSpPr>
          <p:cNvPr id="6" name="Freeform 6"/>
          <p:cNvSpPr/>
          <p:nvPr/>
        </p:nvSpPr>
        <p:spPr>
          <a:xfrm>
            <a:off x="12948879" y="3844447"/>
            <a:ext cx="5450734" cy="5906689"/>
          </a:xfrm>
          <a:custGeom>
            <a:avLst/>
            <a:gdLst/>
            <a:ahLst/>
            <a:cxnLst/>
            <a:rect l="l" t="t" r="r" b="b"/>
            <a:pathLst>
              <a:path w="5450734" h="5906689">
                <a:moveTo>
                  <a:pt x="0" y="0"/>
                </a:moveTo>
                <a:lnTo>
                  <a:pt x="5450734" y="0"/>
                </a:lnTo>
                <a:lnTo>
                  <a:pt x="5450734" y="5906689"/>
                </a:lnTo>
                <a:lnTo>
                  <a:pt x="0" y="5906689"/>
                </a:lnTo>
                <a:lnTo>
                  <a:pt x="0" y="0"/>
                </a:lnTo>
                <a:close/>
              </a:path>
            </a:pathLst>
          </a:custGeom>
          <a:blipFill>
            <a:blip r:embed="rId8"/>
            <a:stretch>
              <a:fillRect/>
            </a:stretch>
          </a:blipFill>
        </p:spPr>
      </p:sp>
      <p:sp>
        <p:nvSpPr>
          <p:cNvPr id="7" name="TextBox 7"/>
          <p:cNvSpPr txBox="1"/>
          <p:nvPr/>
        </p:nvSpPr>
        <p:spPr>
          <a:xfrm>
            <a:off x="625577" y="2506746"/>
            <a:ext cx="14065354" cy="184746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5.A* Search</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a:t>
            </a:r>
          </a:p>
        </p:txBody>
      </p:sp>
      <p:sp>
        <p:nvSpPr>
          <p:cNvPr id="8" name="TextBox 8"/>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
        <p:nvSpPr>
          <p:cNvPr id="9" name="Freeform 9"/>
          <p:cNvSpPr/>
          <p:nvPr/>
        </p:nvSpPr>
        <p:spPr>
          <a:xfrm>
            <a:off x="7520393" y="4064770"/>
            <a:ext cx="5448794" cy="5838767"/>
          </a:xfrm>
          <a:custGeom>
            <a:avLst/>
            <a:gdLst/>
            <a:ahLst/>
            <a:cxnLst/>
            <a:rect l="l" t="t" r="r" b="b"/>
            <a:pathLst>
              <a:path w="5448794" h="5838767">
                <a:moveTo>
                  <a:pt x="0" y="0"/>
                </a:moveTo>
                <a:lnTo>
                  <a:pt x="5448793" y="0"/>
                </a:lnTo>
                <a:lnTo>
                  <a:pt x="5448793" y="5838766"/>
                </a:lnTo>
                <a:lnTo>
                  <a:pt x="0" y="5838766"/>
                </a:lnTo>
                <a:lnTo>
                  <a:pt x="0" y="0"/>
                </a:lnTo>
                <a:close/>
              </a:path>
            </a:pathLst>
          </a:custGeom>
          <a:blipFill>
            <a:blip r:embed="rId7"/>
            <a:stretch>
              <a:fillRect/>
            </a:stretch>
          </a:blipFill>
        </p:spPr>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577" y="2506746"/>
            <a:ext cx="14065354" cy="371436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5.A* Search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a:t>
            </a:r>
            <a:r>
              <a:rPr lang="en-US" sz="2640" i="1">
                <a:solidFill>
                  <a:srgbClr val="FEFEFE"/>
                </a:solidFill>
                <a:latin typeface="Noto Serif Display Italics"/>
                <a:ea typeface="Noto Serif Display Italics"/>
                <a:cs typeface="Noto Serif Display Italics"/>
                <a:sym typeface="Noto Serif Display Italics"/>
              </a:rPr>
              <a:t>Vì A* Search là thuật toán tìm được đi ít chi phí nhất và ưu tiên nút gần đích nhất nên kết quả tương đối giống nhau về đường đi tìm được và thời gian mất khoảng từ 1 đến 2 mili giây.</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a:t>
            </a:r>
          </a:p>
        </p:txBody>
      </p:sp>
      <p:sp>
        <p:nvSpPr>
          <p:cNvPr id="5" name="TextBox 5"/>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577" y="2506746"/>
            <a:ext cx="14065354" cy="46478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6.So sánh thời gian giữa các thuật toán (BFS, DFS, GBFS, A*)-</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-Sử dụng thư viện timeit để đo thời gian thực thi đoạn code nhỏ, tránh sai số do môi trường.</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-Dùng reps = 50 để lấy thời gian trung bình mỗi thuật toán sau 50 lần lặp.</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-Tạo một dictionary times  để lưu kết quả là thời gian của các thuật toán cần đo.</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-Kết quả đo được trả về dưới 2 dạng bảng dữ liệu và biểu đồ cột với trục X chứa tên các thuật toán, trục Y thể hiện giá trị thời gian trung bình tương ứng theo mili giây (ms).</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Freeform 5"/>
          <p:cNvSpPr/>
          <p:nvPr/>
        </p:nvSpPr>
        <p:spPr>
          <a:xfrm>
            <a:off x="3412182" y="6275755"/>
            <a:ext cx="9934971" cy="4011245"/>
          </a:xfrm>
          <a:custGeom>
            <a:avLst/>
            <a:gdLst/>
            <a:ahLst/>
            <a:cxnLst/>
            <a:rect l="l" t="t" r="r" b="b"/>
            <a:pathLst>
              <a:path w="9934971" h="4011245">
                <a:moveTo>
                  <a:pt x="0" y="0"/>
                </a:moveTo>
                <a:lnTo>
                  <a:pt x="9934971" y="0"/>
                </a:lnTo>
                <a:lnTo>
                  <a:pt x="9934971" y="4011245"/>
                </a:lnTo>
                <a:lnTo>
                  <a:pt x="0" y="4011245"/>
                </a:lnTo>
                <a:lnTo>
                  <a:pt x="0" y="0"/>
                </a:lnTo>
                <a:close/>
              </a:path>
            </a:pathLst>
          </a:custGeom>
          <a:blipFill>
            <a:blip r:embed="rId6"/>
            <a:stretch>
              <a:fillRect/>
            </a:stretch>
          </a:blipFill>
        </p:spPr>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923094" y="4908754"/>
            <a:ext cx="3986252" cy="4773810"/>
          </a:xfrm>
          <a:custGeom>
            <a:avLst/>
            <a:gdLst/>
            <a:ahLst/>
            <a:cxnLst/>
            <a:rect l="l" t="t" r="r" b="b"/>
            <a:pathLst>
              <a:path w="3986252" h="4773810">
                <a:moveTo>
                  <a:pt x="0" y="0"/>
                </a:moveTo>
                <a:lnTo>
                  <a:pt x="3986253" y="0"/>
                </a:lnTo>
                <a:lnTo>
                  <a:pt x="3986253" y="4773810"/>
                </a:lnTo>
                <a:lnTo>
                  <a:pt x="0" y="4773810"/>
                </a:lnTo>
                <a:lnTo>
                  <a:pt x="0" y="0"/>
                </a:lnTo>
                <a:close/>
              </a:path>
            </a:pathLst>
          </a:custGeom>
          <a:blipFill>
            <a:blip r:embed="rId6"/>
            <a:stretch>
              <a:fillRect/>
            </a:stretch>
          </a:blipFill>
        </p:spPr>
      </p:sp>
      <p:sp>
        <p:nvSpPr>
          <p:cNvPr id="5" name="TextBox 5"/>
          <p:cNvSpPr txBox="1"/>
          <p:nvPr/>
        </p:nvSpPr>
        <p:spPr>
          <a:xfrm>
            <a:off x="625577" y="2506746"/>
            <a:ext cx="14065354" cy="371436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Experiments – Thí nghiệm</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6.So sánh thời gian giữa các thuật toán (BFS, DFS, GBFS, A*)-</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r>
              <a:rPr lang="en-US" sz="2640" i="1">
                <a:solidFill>
                  <a:srgbClr val="FEFEFE"/>
                </a:solidFill>
                <a:latin typeface="Noto Serif Display Italics"/>
                <a:ea typeface="Noto Serif Display Italics"/>
                <a:cs typeface="Noto Serif Display Italics"/>
                <a:sym typeface="Noto Serif Display Italics"/>
              </a:rPr>
              <a:t> Nhận xét: Sự khác biệt là rất nhỏ vì mê cung và và bài toán thử khá nhỏ. Biểu đồ hiển thị thuật toán DFS nhanh hơn các thuật toán khác trong đợt thử nghiệm này, nhưng điều đó không có nghĩa DFS sẽ luôn tối ưu. Đối với những mê cung lớn và phức tạp, A* thường hiệu quả hơn nhờ vào heuristic.</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666750"/>
            <a:ext cx="9506538" cy="16198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a)Mazes: Compare search behavior (no animation)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135907" y="6004393"/>
            <a:ext cx="6387400" cy="4129488"/>
          </a:xfrm>
          <a:custGeom>
            <a:avLst/>
            <a:gdLst/>
            <a:ahLst/>
            <a:cxnLst/>
            <a:rect l="l" t="t" r="r" b="b"/>
            <a:pathLst>
              <a:path w="6387400" h="4129488">
                <a:moveTo>
                  <a:pt x="0" y="0"/>
                </a:moveTo>
                <a:lnTo>
                  <a:pt x="6387399" y="0"/>
                </a:lnTo>
                <a:lnTo>
                  <a:pt x="6387399" y="4129488"/>
                </a:lnTo>
                <a:lnTo>
                  <a:pt x="0" y="4129488"/>
                </a:lnTo>
                <a:lnTo>
                  <a:pt x="0" y="0"/>
                </a:lnTo>
                <a:close/>
              </a:path>
            </a:pathLst>
          </a:custGeom>
          <a:blipFill>
            <a:blip r:embed="rId6"/>
            <a:stretch>
              <a:fillRect/>
            </a:stretch>
          </a:blipFill>
        </p:spPr>
      </p:sp>
      <p:sp>
        <p:nvSpPr>
          <p:cNvPr id="5" name="TextBox 5"/>
          <p:cNvSpPr txBox="1"/>
          <p:nvPr/>
        </p:nvSpPr>
        <p:spPr>
          <a:xfrm>
            <a:off x="625577" y="2506746"/>
            <a:ext cx="14065354" cy="5114544"/>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-Sử dụng %matplotlib inline hiển trị đồ thị trong notebook, %config InlineBackend.figure_format = ‘retina’ tăng độ phân giải hình ảnh và làm đồ thị sắc nét hơn.</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-Import các thư viện cần thiết như numpy, file maze_helper chứa các hàm đọc/ hiển thị mê cung được cung cấp sẵn.</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-Tiến hành mở và đọc file chứa mê cung “L_maze.txt”.</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-Chuyển đổi nội dung file thành chuỗi ký tự và biến chuỗi này thành cấu trúc dữ liệu mê cung (thường là mảng 2D, chứa tường, đường đi và đích đến).</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b)Mazes: Compare BFS with A-Star Search using the L Maze.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734457" y="3626122"/>
            <a:ext cx="8407117" cy="5884982"/>
          </a:xfrm>
          <a:custGeom>
            <a:avLst/>
            <a:gdLst/>
            <a:ahLst/>
            <a:cxnLst/>
            <a:rect l="l" t="t" r="r" b="b"/>
            <a:pathLst>
              <a:path w="8407117" h="5884982">
                <a:moveTo>
                  <a:pt x="0" y="0"/>
                </a:moveTo>
                <a:lnTo>
                  <a:pt x="8407118" y="0"/>
                </a:lnTo>
                <a:lnTo>
                  <a:pt x="8407118" y="5884982"/>
                </a:lnTo>
                <a:lnTo>
                  <a:pt x="0" y="5884982"/>
                </a:lnTo>
                <a:lnTo>
                  <a:pt x="0" y="0"/>
                </a:lnTo>
                <a:close/>
              </a:path>
            </a:pathLst>
          </a:custGeom>
          <a:blipFill>
            <a:blip r:embed="rId6"/>
            <a:stretch>
              <a:fillRect/>
            </a:stretch>
          </a:blipFill>
        </p:spPr>
      </p:sp>
      <p:sp>
        <p:nvSpPr>
          <p:cNvPr id="5" name="TextBox 5"/>
          <p:cNvSpPr txBox="1"/>
          <p:nvPr/>
        </p:nvSpPr>
        <p:spPr>
          <a:xfrm>
            <a:off x="625577" y="2506746"/>
            <a:ext cx="14065354" cy="1380744"/>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-Import module giải thuật tìm kiếm, sử dụng hàm heuristic và chọn manhattan để tiến hành tìm kiếm theo hướng ngẫu nhiên.</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b)Mazes: Compare BFS with A-Star Search using the L Maze.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083042" y="4577659"/>
            <a:ext cx="11150424" cy="4012968"/>
          </a:xfrm>
          <a:custGeom>
            <a:avLst/>
            <a:gdLst/>
            <a:ahLst/>
            <a:cxnLst/>
            <a:rect l="l" t="t" r="r" b="b"/>
            <a:pathLst>
              <a:path w="11150424" h="4012968">
                <a:moveTo>
                  <a:pt x="0" y="0"/>
                </a:moveTo>
                <a:lnTo>
                  <a:pt x="11150424" y="0"/>
                </a:lnTo>
                <a:lnTo>
                  <a:pt x="11150424" y="4012967"/>
                </a:lnTo>
                <a:lnTo>
                  <a:pt x="0" y="4012967"/>
                </a:lnTo>
                <a:lnTo>
                  <a:pt x="0" y="0"/>
                </a:lnTo>
                <a:close/>
              </a:path>
            </a:pathLst>
          </a:custGeom>
          <a:blipFill>
            <a:blip r:embed="rId6"/>
            <a:stretch>
              <a:fillRect/>
            </a:stretch>
          </a:blipFill>
        </p:spPr>
      </p:sp>
      <p:sp>
        <p:nvSpPr>
          <p:cNvPr id="5" name="TextBox 5"/>
          <p:cNvSpPr txBox="1"/>
          <p:nvPr/>
        </p:nvSpPr>
        <p:spPr>
          <a:xfrm>
            <a:off x="625577" y="2506746"/>
            <a:ext cx="14065354" cy="27809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Animation Code</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r>
              <a:rPr lang="en-US" sz="2640" i="1">
                <a:solidFill>
                  <a:srgbClr val="FEFEFE"/>
                </a:solidFill>
                <a:latin typeface="Noto Serif Display Italics"/>
                <a:ea typeface="Noto Serif Display Italics"/>
                <a:cs typeface="Noto Serif Display Italics"/>
                <a:sym typeface="Noto Serif Display Italics"/>
              </a:rPr>
              <a:t>Import các thư viện trong đó matplotlib.colors dùng định nghĩa bảng màu cho hiển thị mê cung. matplotlib.animation + rc (‘animation’, html=’html5’) là cấu hình để hiển thị animation trực tiếp trong notebook dưới dạng HTML5.</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b)Mazes: Compare BFS with A-Star Search using the L Maze.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577" y="2506746"/>
            <a:ext cx="14065354" cy="2780919"/>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maze_to_matrix sẽ nhận một mảng ký tự trong mê cung. Sau đó, chuyển mỗi loại ô sang mã số nguyên để “imshow” vẽ bằng màu.</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animate_maze dùng để:</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In thông tin đường đi: chiều dài đường đi, số ô đã duyệt, chuỗi hành động.</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b)Mazes: Compare BFS with A-Star Search using the L Maze.</a:t>
            </a:r>
          </a:p>
        </p:txBody>
      </p:sp>
      <p:sp>
        <p:nvSpPr>
          <p:cNvPr id="6" name="Freeform 6"/>
          <p:cNvSpPr/>
          <p:nvPr/>
        </p:nvSpPr>
        <p:spPr>
          <a:xfrm>
            <a:off x="1407382" y="4748876"/>
            <a:ext cx="9530585" cy="5409656"/>
          </a:xfrm>
          <a:custGeom>
            <a:avLst/>
            <a:gdLst/>
            <a:ahLst/>
            <a:cxnLst/>
            <a:rect l="l" t="t" r="r" b="b"/>
            <a:pathLst>
              <a:path w="9530585" h="5409656">
                <a:moveTo>
                  <a:pt x="0" y="0"/>
                </a:moveTo>
                <a:lnTo>
                  <a:pt x="9530585" y="0"/>
                </a:lnTo>
                <a:lnTo>
                  <a:pt x="9530585" y="5409656"/>
                </a:lnTo>
                <a:lnTo>
                  <a:pt x="0" y="5409656"/>
                </a:lnTo>
                <a:lnTo>
                  <a:pt x="0" y="0"/>
                </a:lnTo>
                <a:close/>
              </a:path>
            </a:pathLst>
          </a:custGeom>
          <a:blipFill>
            <a:blip r:embed="rId6"/>
            <a:stretch>
              <a:fillRect/>
            </a:stretch>
          </a:blipFill>
        </p:spPr>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577" y="2506746"/>
            <a:ext cx="14065354" cy="3714369"/>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maze_to_matrix sẽ nhận một mảng ký tự trong mê cung. Sau đó, chuyển mỗi loại ô sang mã số nguyên để “imshow” vẽ bằng màu.</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animate_maze dùng để:</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Chuẩn bị dữ liệu vẽ : tạo bảng màu, xác định toạ độ S và G để đặt chữ, chuyển mỗi trạng thái mê cung sang ma trận số.</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b)Mazes: Compare BFS with A-Star Search using the L Maze.</a:t>
            </a:r>
          </a:p>
        </p:txBody>
      </p:sp>
      <p:sp>
        <p:nvSpPr>
          <p:cNvPr id="6" name="Freeform 6"/>
          <p:cNvSpPr/>
          <p:nvPr/>
        </p:nvSpPr>
        <p:spPr>
          <a:xfrm>
            <a:off x="2001193" y="5469321"/>
            <a:ext cx="7561552" cy="2207102"/>
          </a:xfrm>
          <a:custGeom>
            <a:avLst/>
            <a:gdLst/>
            <a:ahLst/>
            <a:cxnLst/>
            <a:rect l="l" t="t" r="r" b="b"/>
            <a:pathLst>
              <a:path w="7561552" h="2207102">
                <a:moveTo>
                  <a:pt x="0" y="0"/>
                </a:moveTo>
                <a:lnTo>
                  <a:pt x="7561552" y="0"/>
                </a:lnTo>
                <a:lnTo>
                  <a:pt x="7561552" y="2207102"/>
                </a:lnTo>
                <a:lnTo>
                  <a:pt x="0" y="2207102"/>
                </a:lnTo>
                <a:lnTo>
                  <a:pt x="0" y="0"/>
                </a:lnTo>
                <a:close/>
              </a:path>
            </a:pathLst>
          </a:custGeom>
          <a:blipFill>
            <a:blip r:embed="rId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161788" y="2760482"/>
            <a:ext cx="7548401" cy="6909608"/>
          </a:xfrm>
          <a:custGeom>
            <a:avLst/>
            <a:gdLst/>
            <a:ahLst/>
            <a:cxnLst/>
            <a:rect l="l" t="t" r="r" b="b"/>
            <a:pathLst>
              <a:path w="7548401" h="6909608">
                <a:moveTo>
                  <a:pt x="0" y="0"/>
                </a:moveTo>
                <a:lnTo>
                  <a:pt x="7548401" y="0"/>
                </a:lnTo>
                <a:lnTo>
                  <a:pt x="7548401" y="6909609"/>
                </a:lnTo>
                <a:lnTo>
                  <a:pt x="0" y="6909609"/>
                </a:lnTo>
                <a:lnTo>
                  <a:pt x="0" y="0"/>
                </a:lnTo>
                <a:close/>
              </a:path>
            </a:pathLst>
          </a:custGeom>
          <a:blipFill>
            <a:blip r:embed="rId6"/>
            <a:stretch>
              <a:fillRect/>
            </a:stretch>
          </a:blipFill>
        </p:spPr>
      </p:sp>
      <p:sp>
        <p:nvSpPr>
          <p:cNvPr id="5" name="TextBox 5"/>
          <p:cNvSpPr txBox="1"/>
          <p:nvPr/>
        </p:nvSpPr>
        <p:spPr>
          <a:xfrm>
            <a:off x="1028700" y="1059364"/>
            <a:ext cx="9506538" cy="2122858"/>
          </a:xfrm>
          <a:prstGeom prst="rect">
            <a:avLst/>
          </a:prstGeom>
        </p:spPr>
        <p:txBody>
          <a:bodyPr lIns="0" tIns="0" rIns="0" bIns="0" rtlCol="0" anchor="t">
            <a:spAutoFit/>
          </a:bodyPr>
          <a:lstStyle/>
          <a:p>
            <a:pPr algn="l">
              <a:lnSpc>
                <a:spcPts val="8265"/>
              </a:lnSpc>
            </a:pPr>
            <a:r>
              <a:rPr lang="en-US" sz="7380" b="1">
                <a:solidFill>
                  <a:srgbClr val="F7B4A7"/>
                </a:solidFill>
                <a:latin typeface="Josefin Sans Bold"/>
                <a:ea typeface="Josefin Sans Bold"/>
                <a:cs typeface="Josefin Sans Bold"/>
                <a:sym typeface="Josefin Sans Bold"/>
              </a:rPr>
              <a:t>a) Lunar_lander.</a:t>
            </a:r>
          </a:p>
          <a:p>
            <a:pPr algn="l">
              <a:lnSpc>
                <a:spcPts val="8265"/>
              </a:lnSpc>
            </a:pPr>
            <a:endParaRPr lang="en-US" sz="73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1028700" y="2049356"/>
            <a:ext cx="13356482" cy="1939899"/>
          </a:xfrm>
          <a:prstGeom prst="rect">
            <a:avLst/>
          </a:prstGeom>
        </p:spPr>
        <p:txBody>
          <a:bodyPr lIns="0" tIns="0" rIns="0" bIns="0" rtlCol="0" anchor="t">
            <a:spAutoFit/>
          </a:bodyPr>
          <a:lstStyle/>
          <a:p>
            <a:pPr algn="l">
              <a:lnSpc>
                <a:spcPts val="3100"/>
              </a:lnSpc>
            </a:pPr>
            <a:r>
              <a:rPr lang="en-US" sz="2214" b="1" i="1">
                <a:solidFill>
                  <a:srgbClr val="FEFEFE"/>
                </a:solidFill>
                <a:latin typeface="Noto Serif Display Bold Italics"/>
                <a:ea typeface="Noto Serif Display Bold Italics"/>
                <a:cs typeface="Noto Serif Display Bold Italics"/>
                <a:sym typeface="Noto Serif Display Bold Italics"/>
              </a:rPr>
              <a:t>* Giải thích code.</a:t>
            </a:r>
          </a:p>
          <a:p>
            <a:pPr algn="l">
              <a:lnSpc>
                <a:spcPts val="3100"/>
              </a:lnSpc>
            </a:pPr>
            <a:r>
              <a:rPr lang="en-US" sz="2214" i="1">
                <a:solidFill>
                  <a:srgbClr val="FEFEFE"/>
                </a:solidFill>
                <a:latin typeface="Noto Serif Display Italics"/>
                <a:ea typeface="Noto Serif Display Italics"/>
                <a:cs typeface="Noto Serif Display Italics"/>
                <a:sym typeface="Noto Serif Display Italics"/>
              </a:rPr>
              <a:t> </a:t>
            </a:r>
          </a:p>
          <a:p>
            <a:pPr algn="l">
              <a:lnSpc>
                <a:spcPts val="3100"/>
              </a:lnSpc>
            </a:pPr>
            <a:r>
              <a:rPr lang="en-US" sz="2214" i="1">
                <a:solidFill>
                  <a:srgbClr val="FEFEFE"/>
                </a:solidFill>
                <a:latin typeface="Noto Serif Display Italics"/>
                <a:ea typeface="Noto Serif Display Italics"/>
                <a:cs typeface="Noto Serif Display Italics"/>
                <a:sym typeface="Noto Serif Display Italics"/>
              </a:rPr>
              <a:t> Hình cell 2:</a:t>
            </a:r>
          </a:p>
          <a:p>
            <a:pPr algn="l">
              <a:lnSpc>
                <a:spcPts val="3100"/>
              </a:lnSpc>
            </a:pPr>
            <a:endParaRPr lang="en-US" sz="2214" i="1">
              <a:solidFill>
                <a:srgbClr val="FEFEFE"/>
              </a:solidFill>
              <a:latin typeface="Noto Serif Display Italics"/>
              <a:ea typeface="Noto Serif Display Italics"/>
              <a:cs typeface="Noto Serif Display Italics"/>
              <a:sym typeface="Noto Serif Display Italics"/>
            </a:endParaRPr>
          </a:p>
          <a:p>
            <a:pPr algn="l">
              <a:lnSpc>
                <a:spcPts val="2986"/>
              </a:lnSpc>
            </a:pPr>
            <a:endParaRPr lang="en-US" sz="2214" i="1">
              <a:solidFill>
                <a:srgbClr val="FEFEFE"/>
              </a:solidFill>
              <a:latin typeface="Noto Serif Display Italics"/>
              <a:ea typeface="Noto Serif Display Italics"/>
              <a:cs typeface="Noto Serif Display Italics"/>
              <a:sym typeface="Noto Serif Display Itali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577" y="2506746"/>
            <a:ext cx="14065354" cy="3247644"/>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maze_to_matrix sẽ nhận một mảng ký tự trong mê cung. Sau đó, chuyển mỗi loại ô sang mã số nguyên để “imshow” vẽ bằng màu.</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animate_maze dùng để:</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Thiết lập figure ban đầu: tạo đối tượng hình vẽ, hiển thị trạng thái đầu tiên. Vẽ vị trị S và G tương ứng.</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b)Mazes: Compare BFS with A-Star Search using the L Maze.</a:t>
            </a:r>
          </a:p>
        </p:txBody>
      </p:sp>
      <p:sp>
        <p:nvSpPr>
          <p:cNvPr id="6" name="Freeform 6"/>
          <p:cNvSpPr/>
          <p:nvPr/>
        </p:nvSpPr>
        <p:spPr>
          <a:xfrm>
            <a:off x="2048965" y="5408238"/>
            <a:ext cx="11218578" cy="2666949"/>
          </a:xfrm>
          <a:custGeom>
            <a:avLst/>
            <a:gdLst/>
            <a:ahLst/>
            <a:cxnLst/>
            <a:rect l="l" t="t" r="r" b="b"/>
            <a:pathLst>
              <a:path w="11218578" h="2666949">
                <a:moveTo>
                  <a:pt x="0" y="0"/>
                </a:moveTo>
                <a:lnTo>
                  <a:pt x="11218577" y="0"/>
                </a:lnTo>
                <a:lnTo>
                  <a:pt x="11218577" y="2666949"/>
                </a:lnTo>
                <a:lnTo>
                  <a:pt x="0" y="2666949"/>
                </a:lnTo>
                <a:lnTo>
                  <a:pt x="0" y="0"/>
                </a:lnTo>
                <a:close/>
              </a:path>
            </a:pathLst>
          </a:custGeom>
          <a:blipFill>
            <a:blip r:embed="rId6"/>
            <a:stretch>
              <a:fillRect/>
            </a:stretch>
          </a:blipFill>
        </p:spPr>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577" y="2506746"/>
            <a:ext cx="14065354" cy="3247644"/>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maze_to_matrix sẽ nhận một mảng ký tự trong mê cung. Sau đó, chuyển mỗi loại ô sang mã số nguyên để “imshow” vẽ bằng màu.</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animate_maze dùng để:</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Cập nhật từng frame: Mỗi lần gọi sẽ thay thế dữ liệu ảnh để hiện frame thứ i.</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b)Mazes: Compare BFS with A-Star Search using the L Maze.</a:t>
            </a:r>
          </a:p>
        </p:txBody>
      </p:sp>
      <p:sp>
        <p:nvSpPr>
          <p:cNvPr id="6" name="Freeform 6"/>
          <p:cNvSpPr/>
          <p:nvPr/>
        </p:nvSpPr>
        <p:spPr>
          <a:xfrm>
            <a:off x="1467640" y="5465706"/>
            <a:ext cx="11120833" cy="1987998"/>
          </a:xfrm>
          <a:custGeom>
            <a:avLst/>
            <a:gdLst/>
            <a:ahLst/>
            <a:cxnLst/>
            <a:rect l="l" t="t" r="r" b="b"/>
            <a:pathLst>
              <a:path w="11120833" h="1987998">
                <a:moveTo>
                  <a:pt x="0" y="0"/>
                </a:moveTo>
                <a:lnTo>
                  <a:pt x="11120833" y="0"/>
                </a:lnTo>
                <a:lnTo>
                  <a:pt x="11120833" y="1987998"/>
                </a:lnTo>
                <a:lnTo>
                  <a:pt x="0" y="1987998"/>
                </a:lnTo>
                <a:lnTo>
                  <a:pt x="0" y="0"/>
                </a:lnTo>
                <a:close/>
              </a:path>
            </a:pathLst>
          </a:custGeom>
          <a:blipFill>
            <a:blip r:embed="rId6"/>
            <a:stretch>
              <a:fillRect/>
            </a:stretch>
          </a:blipFill>
        </p:spPr>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870081" y="4387743"/>
            <a:ext cx="8547839" cy="5440860"/>
          </a:xfrm>
          <a:custGeom>
            <a:avLst/>
            <a:gdLst/>
            <a:ahLst/>
            <a:cxnLst/>
            <a:rect l="l" t="t" r="r" b="b"/>
            <a:pathLst>
              <a:path w="8547839" h="5440860">
                <a:moveTo>
                  <a:pt x="0" y="0"/>
                </a:moveTo>
                <a:lnTo>
                  <a:pt x="8547838" y="0"/>
                </a:lnTo>
                <a:lnTo>
                  <a:pt x="8547838" y="5440860"/>
                </a:lnTo>
                <a:lnTo>
                  <a:pt x="0" y="5440860"/>
                </a:lnTo>
                <a:lnTo>
                  <a:pt x="0" y="0"/>
                </a:lnTo>
                <a:close/>
              </a:path>
            </a:pathLst>
          </a:custGeom>
          <a:blipFill>
            <a:blip r:embed="rId6"/>
            <a:stretch>
              <a:fillRect/>
            </a:stretch>
          </a:blipFill>
        </p:spPr>
      </p:sp>
      <p:sp>
        <p:nvSpPr>
          <p:cNvPr id="5" name="TextBox 5"/>
          <p:cNvSpPr txBox="1"/>
          <p:nvPr/>
        </p:nvSpPr>
        <p:spPr>
          <a:xfrm>
            <a:off x="625577" y="2506746"/>
            <a:ext cx="14065354" cy="3714369"/>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maze_to_matrix sẽ nhận một mảng ký tự trong mê cung. Sau đó, chuyển mỗi loại ô sang mã số nguyên để “imshow” vẽ bằng màu.</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-Hàm animate_maze dùng để:</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Tạo animation: FuncAnimation tạo hoạt hình từ danh sách maze. plt.close() để không hiển thị tĩnh ngay lập tức.  </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6" name="TextBox 6"/>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b)Mazes: Compare BFS with A-Star Search using the L Maze.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577" y="2506746"/>
            <a:ext cx="14065354" cy="464781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*BFS:</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Tìm kiếm theo chiều rộng là một thuật toán tối ưu. BFS là một thuật toán tìm kiếm không có thông tin và không biết đích đến ở đâu. Nó mở rộng tìm kiếm theo các vòng tròn đồng tâm xung quanh điểm bắt đầu cho đến khi đạt đến đích.</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-Sử dụng BFS để tìm đường đi trong mê cung, tiến hành đo thời gian thực thi, tạo hoạt hình mô phỏng từng bước và báo cáo chi tiết đường đi.</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-Kết quả cho thấy thuật toán mất khoảng 10.6 mili giây để duyệt qua 139 ô và tìm được đường đi dài 14 bước (kết quả có thể khác nhau sau những lần thực nghiệm do duyệt theo hướng đi ngẫu nhiên).</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Freeform 5"/>
          <p:cNvSpPr/>
          <p:nvPr/>
        </p:nvSpPr>
        <p:spPr>
          <a:xfrm>
            <a:off x="4078632" y="6544524"/>
            <a:ext cx="11301259" cy="2966580"/>
          </a:xfrm>
          <a:custGeom>
            <a:avLst/>
            <a:gdLst/>
            <a:ahLst/>
            <a:cxnLst/>
            <a:rect l="l" t="t" r="r" b="b"/>
            <a:pathLst>
              <a:path w="11301259" h="2966580">
                <a:moveTo>
                  <a:pt x="0" y="0"/>
                </a:moveTo>
                <a:lnTo>
                  <a:pt x="11301259" y="0"/>
                </a:lnTo>
                <a:lnTo>
                  <a:pt x="11301259" y="2966580"/>
                </a:lnTo>
                <a:lnTo>
                  <a:pt x="0" y="2966580"/>
                </a:lnTo>
                <a:lnTo>
                  <a:pt x="0" y="0"/>
                </a:lnTo>
                <a:close/>
              </a:path>
            </a:pathLst>
          </a:custGeom>
          <a:blipFill>
            <a:blip r:embed="rId6"/>
            <a:stretch>
              <a:fillRect/>
            </a:stretch>
          </a:blipFill>
        </p:spPr>
      </p:sp>
      <p:sp>
        <p:nvSpPr>
          <p:cNvPr id="6" name="TextBox 6"/>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b)Mazes: Compare BFS with A-Star Search using the L Maze.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577" y="2506746"/>
            <a:ext cx="14065354" cy="6047994"/>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 Search</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Tìm kiếm A* là một thuật toán tìm kiếm có thông tin. Nó thu thập thông tin về vị trí của mục tiêu bằng cách sử dụng hàm heuristic. Giá trị của hàm heuristic có xu hướng giảm dần khi chúng ta đến gần mục tiêu. Thuật toán được coi là tối ưu nếu A* là một heuristic chấp nhận được.</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-Sử dụng A* để tìm đường đi trong mê cung, tiến hành đo thời gian thực thi, tạo hoạt hình mô phỏng từng bước và báo cáo chi tiết đường đi.</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-Kết quả cho thấy thuật toán mất khoảng 2.33 mili giây để duyệt qua 40 ô và tìm được đường đi dài 14 bước (kết quả có thể khác nhau sau những lần thực nghiệm do duyệt theo hướng đi ngẫu nhiên).</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Freeform 5"/>
          <p:cNvSpPr/>
          <p:nvPr/>
        </p:nvSpPr>
        <p:spPr>
          <a:xfrm>
            <a:off x="4371262" y="6841182"/>
            <a:ext cx="11301259" cy="2669922"/>
          </a:xfrm>
          <a:custGeom>
            <a:avLst/>
            <a:gdLst/>
            <a:ahLst/>
            <a:cxnLst/>
            <a:rect l="l" t="t" r="r" b="b"/>
            <a:pathLst>
              <a:path w="11301259" h="2669922">
                <a:moveTo>
                  <a:pt x="0" y="0"/>
                </a:moveTo>
                <a:lnTo>
                  <a:pt x="11301259" y="0"/>
                </a:lnTo>
                <a:lnTo>
                  <a:pt x="11301259" y="2669922"/>
                </a:lnTo>
                <a:lnTo>
                  <a:pt x="0" y="2669922"/>
                </a:lnTo>
                <a:lnTo>
                  <a:pt x="0" y="0"/>
                </a:lnTo>
                <a:close/>
              </a:path>
            </a:pathLst>
          </a:custGeom>
          <a:blipFill>
            <a:blip r:embed="rId6"/>
            <a:stretch>
              <a:fillRect/>
            </a:stretch>
          </a:blipFill>
        </p:spPr>
      </p:sp>
      <p:sp>
        <p:nvSpPr>
          <p:cNvPr id="6" name="TextBox 6"/>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b)Mazes: Compare BFS with A-Star Search using the L Maze.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577" y="2506746"/>
            <a:ext cx="14065354" cy="7448169"/>
          </a:xfrm>
          <a:prstGeom prst="rect">
            <a:avLst/>
          </a:prstGeom>
        </p:spPr>
        <p:txBody>
          <a:bodyPr lIns="0" tIns="0" rIns="0" bIns="0" rtlCol="0" anchor="t">
            <a:spAutoFit/>
          </a:bodyPr>
          <a:lstStyle/>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 So sánh:</a:t>
            </a:r>
          </a:p>
          <a:p>
            <a:pPr algn="l">
              <a:lnSpc>
                <a:spcPts val="3696"/>
              </a:lnSpc>
            </a:pPr>
            <a:r>
              <a:rPr lang="en-US" sz="2640" b="1" i="1">
                <a:solidFill>
                  <a:srgbClr val="FEFEFE"/>
                </a:solidFill>
                <a:latin typeface="Noto Serif Display Bold Italics"/>
                <a:ea typeface="Noto Serif Display Bold Italics"/>
                <a:cs typeface="Noto Serif Display Bold Italics"/>
                <a:sym typeface="Noto Serif Display Bold Italics"/>
              </a:rPr>
              <a:t>-</a:t>
            </a:r>
            <a:r>
              <a:rPr lang="en-US" sz="2640" i="1">
                <a:solidFill>
                  <a:srgbClr val="FEFEFE"/>
                </a:solidFill>
                <a:latin typeface="Noto Serif Display Italics"/>
                <a:ea typeface="Noto Serif Display Italics"/>
                <a:cs typeface="Noto Serif Display Italics"/>
                <a:sym typeface="Noto Serif Display Italics"/>
              </a:rPr>
              <a:t>BFS và A* đều là những thuật toán tối ưu vì chúng luôn tìm được đường đi ngắn nhất từ điểm xuất phát đến đích.</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-BFS đã duyệt qua 139 trạng thái và phải lưu cây tìm kiếm có kích thước tương ứng thì A* chỉ cần duyệt qua 40 trạng thái à Tiết kiệm bộ nhớ hơn nhiều.</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-Về thời gian tìm kiếm A* nhanh hơn BFS vì khám phá ít trạng thái hơn BFS</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-Hiệu quả của A* phụ thuộc vào chất lượng heuristic. Với bài toán mê cung dạng lưới, Manhattan distance (tổng khoảng cách theo trục dọc + ngang) là heuristic rất tốt. </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-Nếu không gian tìm kiếm quá lớn, ta có thể cân nhắc Weighted A* hoặc IDS để giảm áp lực bộ nhớ.</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b)Mazes: Compare BFS with A-Star Search using the L Maze.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577" y="2506746"/>
            <a:ext cx="14065354" cy="6981444"/>
          </a:xfrm>
          <a:prstGeom prst="rect">
            <a:avLst/>
          </a:prstGeom>
        </p:spPr>
        <p:txBody>
          <a:bodyPr lIns="0" tIns="0" rIns="0" bIns="0" rtlCol="0" anchor="t">
            <a:spAutoFit/>
          </a:bodyPr>
          <a:lstStyle/>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Xử lý khi có ràng buộc bằng nhau (Breaking ties):</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Thứ tự duyệt các nút con (theo các hướng đi có sẵn) ảnh hưởng rất nhiều đến DFS và cách xử lý các ô trống. Tôi chọn duyệt các hướng theo thứ tự ngẫu nhiên, điều này khiến thuật toán mang tính ngẫu nhiên (stochastic)!</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 Đối với các trường hợp bằng nhau về giá trị h(n) và f(n), cần phải có cách xử lý thống nhất. Tôi sử dụng nút được thêm gần nhất (most recently added node), với mục đích cố gắng tiếp tục di chuyển theo cùng một hướng.</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Chu trình (Cycles): Chu trình được tránh bằng cách sử dụng cấu trúc dữ liệu reached. Với DFS, ta có thể dùng reached để kiểm tra, hoặc nếu không dùng reached thì có thể kiểm tra chu trình chỉ bằng thông tin về cha (parents).</a:t>
            </a:r>
          </a:p>
          <a:p>
            <a:pPr algn="l">
              <a:lnSpc>
                <a:spcPts val="3696"/>
              </a:lnSpc>
            </a:pPr>
            <a:r>
              <a:rPr lang="en-US" sz="2640" i="1">
                <a:solidFill>
                  <a:srgbClr val="FEFEFE"/>
                </a:solidFill>
                <a:latin typeface="Noto Serif Display Italics"/>
                <a:ea typeface="Noto Serif Display Italics"/>
                <a:cs typeface="Noto Serif Display Italics"/>
                <a:sym typeface="Noto Serif Display Italics"/>
              </a:rPr>
              <a:t>- Tìm kiếm có giới hạn độ sâu (Depth-limited search): Để hoạt động tốt trong các không gian mở, cần áp dụng thêm một số ý tưởng từ tìm kiếm tốt nhất trước (best-first search).</a:t>
            </a: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a:p>
            <a:pPr algn="l">
              <a:lnSpc>
                <a:spcPts val="3696"/>
              </a:lnSpc>
            </a:pPr>
            <a:endParaRPr lang="en-US" sz="2640" i="1">
              <a:solidFill>
                <a:srgbClr val="FEFEFE"/>
              </a:solidFill>
              <a:latin typeface="Noto Serif Display Italics"/>
              <a:ea typeface="Noto Serif Display Italics"/>
              <a:cs typeface="Noto Serif Display Italics"/>
              <a:sym typeface="Noto Serif Display Italics"/>
            </a:endParaRPr>
          </a:p>
        </p:txBody>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6"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2054511"/>
            <a:ext cx="7030417" cy="6177979"/>
          </a:xfrm>
          <a:custGeom>
            <a:avLst/>
            <a:gdLst/>
            <a:ahLst/>
            <a:cxnLst/>
            <a:rect l="l" t="t" r="r" b="b"/>
            <a:pathLst>
              <a:path w="7030417" h="6177979">
                <a:moveTo>
                  <a:pt x="0" y="0"/>
                </a:moveTo>
                <a:lnTo>
                  <a:pt x="7030417" y="0"/>
                </a:lnTo>
                <a:lnTo>
                  <a:pt x="7030417" y="6177978"/>
                </a:lnTo>
                <a:lnTo>
                  <a:pt x="0" y="6177978"/>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8396583" y="4331001"/>
            <a:ext cx="8509318" cy="3364230"/>
          </a:xfrm>
          <a:prstGeom prst="rect">
            <a:avLst/>
          </a:prstGeom>
        </p:spPr>
        <p:txBody>
          <a:bodyPr lIns="0" tIns="0" rIns="0" bIns="0" rtlCol="0" anchor="t">
            <a:spAutoFit/>
          </a:bodyPr>
          <a:lstStyle/>
          <a:p>
            <a:pPr algn="ctr">
              <a:lnSpc>
                <a:spcPts val="3360"/>
              </a:lnSpc>
              <a:spcBef>
                <a:spcPct val="0"/>
              </a:spcBef>
            </a:pPr>
            <a:r>
              <a:rPr lang="en-US" sz="3000">
                <a:solidFill>
                  <a:srgbClr val="F9F9F9"/>
                </a:solidFill>
                <a:latin typeface="Josefin Sans"/>
                <a:ea typeface="Josefin Sans"/>
                <a:cs typeface="Josefin Sans"/>
                <a:sym typeface="Josefin Sans"/>
              </a:rPr>
              <a:t>- %run maze_helper.py: chạy file maze_helper để nạp các hàm hỗ trợ (như parse_maze, show-maze,…)</a:t>
            </a:r>
          </a:p>
          <a:p>
            <a:pPr algn="ctr">
              <a:lnSpc>
                <a:spcPts val="3360"/>
              </a:lnSpc>
              <a:spcBef>
                <a:spcPct val="0"/>
              </a:spcBef>
            </a:pPr>
            <a:r>
              <a:rPr lang="en-US" sz="3000">
                <a:solidFill>
                  <a:srgbClr val="F9F9F9"/>
                </a:solidFill>
                <a:latin typeface="Josefin Sans"/>
                <a:ea typeface="Josefin Sans"/>
                <a:cs typeface="Josefin Sans"/>
                <a:sym typeface="Josefin Sans"/>
              </a:rPr>
              <a:t>- f= open(…): mở file mê cung cần phân tích</a:t>
            </a:r>
          </a:p>
          <a:p>
            <a:pPr algn="ctr">
              <a:lnSpc>
                <a:spcPts val="3360"/>
              </a:lnSpc>
              <a:spcBef>
                <a:spcPct val="0"/>
              </a:spcBef>
            </a:pPr>
            <a:r>
              <a:rPr lang="en-US" sz="3000">
                <a:solidFill>
                  <a:srgbClr val="F9F9F9"/>
                </a:solidFill>
                <a:latin typeface="Josefin Sans"/>
                <a:ea typeface="Josefin Sans"/>
                <a:cs typeface="Josefin Sans"/>
                <a:sym typeface="Josefin Sans"/>
              </a:rPr>
              <a:t>- f.read(): đọc toàn bộ nội dung file mê cung vào chuỗi maze_str</a:t>
            </a:r>
          </a:p>
          <a:p>
            <a:pPr algn="ctr">
              <a:lnSpc>
                <a:spcPts val="3360"/>
              </a:lnSpc>
              <a:spcBef>
                <a:spcPct val="0"/>
              </a:spcBef>
            </a:pPr>
            <a:r>
              <a:rPr lang="en-US" sz="3000">
                <a:solidFill>
                  <a:srgbClr val="F9F9F9"/>
                </a:solidFill>
                <a:latin typeface="Josefin Sans"/>
                <a:ea typeface="Josefin Sans"/>
                <a:cs typeface="Josefin Sans"/>
                <a:sym typeface="Josefin Sans"/>
              </a:rPr>
              <a:t>- parse_maze: chuyển chuỗi thành mảng 2D </a:t>
            </a:r>
          </a:p>
          <a:p>
            <a:pPr algn="ctr">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759971" y="2391284"/>
            <a:ext cx="8084283" cy="6649323"/>
          </a:xfrm>
          <a:custGeom>
            <a:avLst/>
            <a:gdLst/>
            <a:ahLst/>
            <a:cxnLst/>
            <a:rect l="l" t="t" r="r" b="b"/>
            <a:pathLst>
              <a:path w="8084283" h="6649323">
                <a:moveTo>
                  <a:pt x="0" y="0"/>
                </a:moveTo>
                <a:lnTo>
                  <a:pt x="8084283" y="0"/>
                </a:lnTo>
                <a:lnTo>
                  <a:pt x="8084283" y="6649323"/>
                </a:lnTo>
                <a:lnTo>
                  <a:pt x="0" y="6649323"/>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9144000" y="4518660"/>
            <a:ext cx="8509318" cy="1268730"/>
          </a:xfrm>
          <a:prstGeom prst="rect">
            <a:avLst/>
          </a:prstGeom>
        </p:spPr>
        <p:txBody>
          <a:bodyPr lIns="0" tIns="0" rIns="0" bIns="0" rtlCol="0" anchor="t">
            <a:spAutoFit/>
          </a:bodyPr>
          <a:lstStyle/>
          <a:p>
            <a:pPr algn="ctr">
              <a:lnSpc>
                <a:spcPts val="3360"/>
              </a:lnSpc>
              <a:spcBef>
                <a:spcPct val="0"/>
              </a:spcBef>
            </a:pPr>
            <a:r>
              <a:rPr lang="en-US" sz="3000">
                <a:solidFill>
                  <a:srgbClr val="F9F9F9"/>
                </a:solidFill>
                <a:latin typeface="Josefin Sans"/>
                <a:ea typeface="Josefin Sans"/>
                <a:cs typeface="Josefin Sans"/>
                <a:sym typeface="Josefin Sans"/>
              </a:rPr>
              <a:t>- hàm tạo animation từ quá trình tìm đường đi trong mê cung</a:t>
            </a:r>
          </a:p>
          <a:p>
            <a:pPr algn="ctr">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41965" y="2686612"/>
            <a:ext cx="11301259" cy="5989667"/>
          </a:xfrm>
          <a:custGeom>
            <a:avLst/>
            <a:gdLst/>
            <a:ahLst/>
            <a:cxnLst/>
            <a:rect l="l" t="t" r="r" b="b"/>
            <a:pathLst>
              <a:path w="11301259" h="5989667">
                <a:moveTo>
                  <a:pt x="0" y="0"/>
                </a:moveTo>
                <a:lnTo>
                  <a:pt x="11301259" y="0"/>
                </a:lnTo>
                <a:lnTo>
                  <a:pt x="11301259" y="5989667"/>
                </a:lnTo>
                <a:lnTo>
                  <a:pt x="0" y="5989667"/>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11891025" y="4412715"/>
            <a:ext cx="5705925" cy="1268730"/>
          </a:xfrm>
          <a:prstGeom prst="rect">
            <a:avLst/>
          </a:prstGeom>
        </p:spPr>
        <p:txBody>
          <a:bodyPr lIns="0" tIns="0" rIns="0" bIns="0" rtlCol="0" anchor="t">
            <a:spAutoFit/>
          </a:bodyPr>
          <a:lstStyle/>
          <a:p>
            <a:pPr algn="ctr">
              <a:lnSpc>
                <a:spcPts val="3360"/>
              </a:lnSpc>
              <a:spcBef>
                <a:spcPct val="0"/>
              </a:spcBef>
            </a:pPr>
            <a:r>
              <a:rPr lang="en-US" sz="3000">
                <a:solidFill>
                  <a:srgbClr val="F9F9F9"/>
                </a:solidFill>
                <a:latin typeface="Josefin Sans"/>
                <a:ea typeface="Josefin Sans"/>
                <a:cs typeface="Josefin Sans"/>
                <a:sym typeface="Josefin Sans"/>
              </a:rPr>
              <a:t>- hàm chuyển mê cung dạng kí tự sang mảng số nguyên. Sau đó ép kiểu về int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728029" y="5647239"/>
            <a:ext cx="11301259" cy="2627543"/>
          </a:xfrm>
          <a:custGeom>
            <a:avLst/>
            <a:gdLst/>
            <a:ahLst/>
            <a:cxnLst/>
            <a:rect l="l" t="t" r="r" b="b"/>
            <a:pathLst>
              <a:path w="11301259" h="2627543">
                <a:moveTo>
                  <a:pt x="0" y="0"/>
                </a:moveTo>
                <a:lnTo>
                  <a:pt x="11301259" y="0"/>
                </a:lnTo>
                <a:lnTo>
                  <a:pt x="11301259" y="2627543"/>
                </a:lnTo>
                <a:lnTo>
                  <a:pt x="0" y="2627543"/>
                </a:lnTo>
                <a:lnTo>
                  <a:pt x="0" y="0"/>
                </a:lnTo>
                <a:close/>
              </a:path>
            </a:pathLst>
          </a:custGeom>
          <a:blipFill>
            <a:blip r:embed="rId6"/>
            <a:stretch>
              <a:fillRect/>
            </a:stretch>
          </a:blipFill>
        </p:spPr>
      </p:sp>
      <p:sp>
        <p:nvSpPr>
          <p:cNvPr id="5" name="TextBox 5"/>
          <p:cNvSpPr txBox="1"/>
          <p:nvPr/>
        </p:nvSpPr>
        <p:spPr>
          <a:xfrm>
            <a:off x="1028700" y="1021872"/>
            <a:ext cx="9506538" cy="1075108"/>
          </a:xfrm>
          <a:prstGeom prst="rect">
            <a:avLst/>
          </a:prstGeom>
        </p:spPr>
        <p:txBody>
          <a:bodyPr lIns="0" tIns="0" rIns="0" bIns="0" rtlCol="0" anchor="t">
            <a:spAutoFit/>
          </a:bodyPr>
          <a:lstStyle/>
          <a:p>
            <a:pPr algn="l">
              <a:lnSpc>
                <a:spcPts val="8265"/>
              </a:lnSpc>
            </a:pPr>
            <a:r>
              <a:rPr lang="en-US" sz="7380" b="1">
                <a:solidFill>
                  <a:srgbClr val="F7B4A7"/>
                </a:solidFill>
                <a:latin typeface="Josefin Sans Bold"/>
                <a:ea typeface="Josefin Sans Bold"/>
                <a:cs typeface="Josefin Sans Bold"/>
                <a:sym typeface="Josefin Sans Bold"/>
              </a:rPr>
              <a:t>a) Lunar_lander.</a:t>
            </a:r>
          </a:p>
        </p:txBody>
      </p:sp>
      <p:sp>
        <p:nvSpPr>
          <p:cNvPr id="6" name="TextBox 6"/>
          <p:cNvSpPr txBox="1"/>
          <p:nvPr/>
        </p:nvSpPr>
        <p:spPr>
          <a:xfrm>
            <a:off x="591617" y="2623422"/>
            <a:ext cx="14894395" cy="3023818"/>
          </a:xfrm>
          <a:prstGeom prst="rect">
            <a:avLst/>
          </a:prstGeom>
        </p:spPr>
        <p:txBody>
          <a:bodyPr lIns="0" tIns="0" rIns="0" bIns="0" rtlCol="0" anchor="t">
            <a:spAutoFit/>
          </a:bodyPr>
          <a:lstStyle/>
          <a:p>
            <a:pPr algn="l">
              <a:lnSpc>
                <a:spcPts val="3456"/>
              </a:lnSpc>
            </a:pPr>
            <a:r>
              <a:rPr lang="en-US" sz="2469" b="1" i="1">
                <a:solidFill>
                  <a:srgbClr val="FEFEFE"/>
                </a:solidFill>
                <a:latin typeface="Noto Serif Display Bold Italics"/>
                <a:ea typeface="Noto Serif Display Bold Italics"/>
                <a:cs typeface="Noto Serif Display Bold Italics"/>
                <a:sym typeface="Noto Serif Display Bold Italics"/>
              </a:rPr>
              <a:t>* Giải thích code.</a:t>
            </a:r>
          </a:p>
          <a:p>
            <a:pPr algn="l">
              <a:lnSpc>
                <a:spcPts val="3456"/>
              </a:lnSpc>
            </a:pPr>
            <a:r>
              <a:rPr lang="en-US" sz="2469" i="1">
                <a:solidFill>
                  <a:srgbClr val="FEFEFE"/>
                </a:solidFill>
                <a:latin typeface="Noto Serif Display Italics"/>
                <a:ea typeface="Noto Serif Display Italics"/>
                <a:cs typeface="Noto Serif Display Italics"/>
                <a:sym typeface="Noto Serif Display Italics"/>
              </a:rPr>
              <a:t> </a:t>
            </a:r>
          </a:p>
          <a:p>
            <a:pPr algn="l">
              <a:lnSpc>
                <a:spcPts val="3456"/>
              </a:lnSpc>
            </a:pPr>
            <a:r>
              <a:rPr lang="en-US" sz="2469" i="1">
                <a:solidFill>
                  <a:srgbClr val="FEFEFE"/>
                </a:solidFill>
                <a:latin typeface="Noto Serif Display Italics"/>
                <a:ea typeface="Noto Serif Display Italics"/>
                <a:cs typeface="Noto Serif Display Italics"/>
                <a:sym typeface="Noto Serif Display Italics"/>
              </a:rPr>
              <a:t>-Cell code thứ 3 này định nghĩa một hàm random_agent_function đầu vào là observation nhưng không quan tâm đến observation. Hàm này tạo ra một agent ngẫu nhiên bằng cách gọi np.random.choice: </a:t>
            </a:r>
          </a:p>
          <a:p>
            <a:pPr algn="l">
              <a:lnSpc>
                <a:spcPts val="3456"/>
              </a:lnSpc>
            </a:pPr>
            <a:r>
              <a:rPr lang="en-US" sz="2469" i="1">
                <a:solidFill>
                  <a:srgbClr val="FEFEFE"/>
                </a:solidFill>
                <a:latin typeface="Noto Serif Display Italics"/>
                <a:ea typeface="Noto Serif Display Italics"/>
                <a:cs typeface="Noto Serif Display Italics"/>
                <a:sym typeface="Noto Serif Display Italics"/>
              </a:rPr>
              <a:t>                             + Chọn ngẫu nhiên 1 action trong tập [0,1,2,3] với xác suất của mỗi action là 25%.</a:t>
            </a:r>
          </a:p>
          <a:p>
            <a:pPr algn="l">
              <a:lnSpc>
                <a:spcPts val="3456"/>
              </a:lnSpc>
            </a:pPr>
            <a:r>
              <a:rPr lang="en-US" sz="2469" i="1">
                <a:solidFill>
                  <a:srgbClr val="FEFEFE"/>
                </a:solidFill>
                <a:latin typeface="Noto Serif Display Italics"/>
                <a:ea typeface="Noto Serif Display Italics"/>
                <a:cs typeface="Noto Serif Display Italics"/>
                <a:sym typeface="Noto Serif Display Italics"/>
              </a:rPr>
              <a:t>Sau đó là chạy thử agent ngẫu nhiên run_episode.</a:t>
            </a:r>
          </a:p>
          <a:p>
            <a:pPr algn="l">
              <a:lnSpc>
                <a:spcPts val="3330"/>
              </a:lnSpc>
            </a:pPr>
            <a:endParaRPr lang="en-US" sz="2469" i="1">
              <a:solidFill>
                <a:srgbClr val="FEFEFE"/>
              </a:solidFill>
              <a:latin typeface="Noto Serif Display Italics"/>
              <a:ea typeface="Noto Serif Display Italics"/>
              <a:cs typeface="Noto Serif Display Italics"/>
              <a:sym typeface="Noto Serif Display Itali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784483" y="5443978"/>
            <a:ext cx="11192760" cy="2308689"/>
          </a:xfrm>
          <a:custGeom>
            <a:avLst/>
            <a:gdLst/>
            <a:ahLst/>
            <a:cxnLst/>
            <a:rect l="l" t="t" r="r" b="b"/>
            <a:pathLst>
              <a:path w="11192760" h="2308689">
                <a:moveTo>
                  <a:pt x="0" y="0"/>
                </a:moveTo>
                <a:lnTo>
                  <a:pt x="11192760" y="0"/>
                </a:lnTo>
                <a:lnTo>
                  <a:pt x="11192760" y="2308690"/>
                </a:lnTo>
                <a:lnTo>
                  <a:pt x="0" y="2308690"/>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317190" y="2705662"/>
            <a:ext cx="10218048" cy="2106930"/>
          </a:xfrm>
          <a:prstGeom prst="rect">
            <a:avLst/>
          </a:prstGeom>
        </p:spPr>
        <p:txBody>
          <a:bodyPr lIns="0" tIns="0" rIns="0" bIns="0" rtlCol="0" anchor="t">
            <a:spAutoFit/>
          </a:bodyPr>
          <a:lstStyle/>
          <a:p>
            <a:pPr algn="ctr">
              <a:lnSpc>
                <a:spcPts val="3360"/>
              </a:lnSpc>
              <a:spcBef>
                <a:spcPct val="0"/>
              </a:spcBef>
            </a:pPr>
            <a:r>
              <a:rPr lang="en-US" sz="3000" b="1">
                <a:solidFill>
                  <a:srgbClr val="F9F9F9"/>
                </a:solidFill>
                <a:latin typeface="Josefin Sans Bold"/>
                <a:ea typeface="Josefin Sans Bold"/>
                <a:cs typeface="Josefin Sans Bold"/>
                <a:sym typeface="Josefin Sans Bold"/>
              </a:rPr>
              <a:t>* BFS:</a:t>
            </a:r>
          </a:p>
          <a:p>
            <a:pPr algn="ctr">
              <a:lnSpc>
                <a:spcPts val="3360"/>
              </a:lnSpc>
              <a:spcBef>
                <a:spcPct val="0"/>
              </a:spcBef>
            </a:pPr>
            <a:r>
              <a:rPr lang="en-US" sz="3000">
                <a:solidFill>
                  <a:srgbClr val="F9F9F9"/>
                </a:solidFill>
                <a:latin typeface="Josefin Sans"/>
                <a:ea typeface="Josefin Sans"/>
                <a:cs typeface="Josefin Sans"/>
                <a:sym typeface="Josefin Sans"/>
              </a:rPr>
              <a:t>- duyệt nút theo hướng cố định: Bắc-&gt;Đông-&gt;Nam-&gt;Tây</a:t>
            </a:r>
          </a:p>
          <a:p>
            <a:pPr algn="ctr">
              <a:lnSpc>
                <a:spcPts val="3360"/>
              </a:lnSpc>
              <a:spcBef>
                <a:spcPct val="0"/>
              </a:spcBef>
            </a:pPr>
            <a:r>
              <a:rPr lang="en-US" sz="3000">
                <a:solidFill>
                  <a:srgbClr val="F9F9F9"/>
                </a:solidFill>
                <a:latin typeface="Josefin Sans"/>
                <a:ea typeface="Josefin Sans"/>
                <a:cs typeface="Josefin Sans"/>
                <a:sym typeface="Josefin Sans"/>
              </a:rPr>
              <a:t>- đường đi tìm được: ổn định, luôn cùng một kết quả</a:t>
            </a:r>
          </a:p>
          <a:p>
            <a:pPr algn="ctr">
              <a:lnSpc>
                <a:spcPts val="3360"/>
              </a:lnSpc>
              <a:spcBef>
                <a:spcPct val="0"/>
              </a:spcBef>
            </a:pPr>
            <a:endParaRPr lang="en-US" sz="3000">
              <a:solidFill>
                <a:srgbClr val="F9F9F9"/>
              </a:solidFill>
              <a:latin typeface="Josefin Sans"/>
              <a:ea typeface="Josefin Sans"/>
              <a:cs typeface="Josefin Sans"/>
              <a:sym typeface="Josefin Sans"/>
            </a:endParaRPr>
          </a:p>
          <a:p>
            <a:pPr algn="ctr">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135907" y="4154381"/>
            <a:ext cx="11301259" cy="5989667"/>
          </a:xfrm>
          <a:custGeom>
            <a:avLst/>
            <a:gdLst/>
            <a:ahLst/>
            <a:cxnLst/>
            <a:rect l="l" t="t" r="r" b="b"/>
            <a:pathLst>
              <a:path w="11301259" h="5989667">
                <a:moveTo>
                  <a:pt x="0" y="0"/>
                </a:moveTo>
                <a:lnTo>
                  <a:pt x="11301259" y="0"/>
                </a:lnTo>
                <a:lnTo>
                  <a:pt x="11301259" y="5989667"/>
                </a:lnTo>
                <a:lnTo>
                  <a:pt x="0" y="5989667"/>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317190" y="2705662"/>
            <a:ext cx="10218048" cy="2106930"/>
          </a:xfrm>
          <a:prstGeom prst="rect">
            <a:avLst/>
          </a:prstGeom>
        </p:spPr>
        <p:txBody>
          <a:bodyPr lIns="0" tIns="0" rIns="0" bIns="0" rtlCol="0" anchor="t">
            <a:spAutoFit/>
          </a:bodyPr>
          <a:lstStyle/>
          <a:p>
            <a:pPr algn="ctr">
              <a:lnSpc>
                <a:spcPts val="3360"/>
              </a:lnSpc>
              <a:spcBef>
                <a:spcPct val="0"/>
              </a:spcBef>
            </a:pPr>
            <a:r>
              <a:rPr lang="en-US" sz="3000" b="1">
                <a:solidFill>
                  <a:srgbClr val="F9F9F9"/>
                </a:solidFill>
                <a:latin typeface="Josefin Sans Bold"/>
                <a:ea typeface="Josefin Sans Bold"/>
                <a:cs typeface="Josefin Sans Bold"/>
                <a:sym typeface="Josefin Sans Bold"/>
              </a:rPr>
              <a:t>* BFS:</a:t>
            </a:r>
          </a:p>
          <a:p>
            <a:pPr algn="ctr">
              <a:lnSpc>
                <a:spcPts val="3360"/>
              </a:lnSpc>
              <a:spcBef>
                <a:spcPct val="0"/>
              </a:spcBef>
            </a:pPr>
            <a:r>
              <a:rPr lang="en-US" sz="3000">
                <a:solidFill>
                  <a:srgbClr val="F9F9F9"/>
                </a:solidFill>
                <a:latin typeface="Josefin Sans"/>
                <a:ea typeface="Josefin Sans"/>
                <a:cs typeface="Josefin Sans"/>
                <a:sym typeface="Josefin Sans"/>
              </a:rPr>
              <a:t>- duyệt nút theo hướng cố định: Bắc-&gt;Đông-&gt;Nam-&gt;Tây</a:t>
            </a:r>
          </a:p>
          <a:p>
            <a:pPr algn="ctr">
              <a:lnSpc>
                <a:spcPts val="3360"/>
              </a:lnSpc>
              <a:spcBef>
                <a:spcPct val="0"/>
              </a:spcBef>
            </a:pPr>
            <a:r>
              <a:rPr lang="en-US" sz="3000">
                <a:solidFill>
                  <a:srgbClr val="F9F9F9"/>
                </a:solidFill>
                <a:latin typeface="Josefin Sans"/>
                <a:ea typeface="Josefin Sans"/>
                <a:cs typeface="Josefin Sans"/>
                <a:sym typeface="Josefin Sans"/>
              </a:rPr>
              <a:t>- đường đi tìm được: ổn định, luôn cùng một kết quả</a:t>
            </a:r>
          </a:p>
          <a:p>
            <a:pPr algn="ctr">
              <a:lnSpc>
                <a:spcPts val="3360"/>
              </a:lnSpc>
              <a:spcBef>
                <a:spcPct val="0"/>
              </a:spcBef>
            </a:pPr>
            <a:endParaRPr lang="en-US" sz="3000">
              <a:solidFill>
                <a:srgbClr val="F9F9F9"/>
              </a:solidFill>
              <a:latin typeface="Josefin Sans"/>
              <a:ea typeface="Josefin Sans"/>
              <a:cs typeface="Josefin Sans"/>
              <a:sym typeface="Josefin Sans"/>
            </a:endParaRPr>
          </a:p>
          <a:p>
            <a:pPr algn="ctr">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003177" y="5143500"/>
            <a:ext cx="11170023" cy="2119214"/>
          </a:xfrm>
          <a:custGeom>
            <a:avLst/>
            <a:gdLst/>
            <a:ahLst/>
            <a:cxnLst/>
            <a:rect l="l" t="t" r="r" b="b"/>
            <a:pathLst>
              <a:path w="11170023" h="2119214">
                <a:moveTo>
                  <a:pt x="0" y="0"/>
                </a:moveTo>
                <a:lnTo>
                  <a:pt x="11170023" y="0"/>
                </a:lnTo>
                <a:lnTo>
                  <a:pt x="11170023" y="2119214"/>
                </a:lnTo>
                <a:lnTo>
                  <a:pt x="0" y="2119214"/>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317190" y="2705662"/>
            <a:ext cx="10218048" cy="2945130"/>
          </a:xfrm>
          <a:prstGeom prst="rect">
            <a:avLst/>
          </a:prstGeom>
        </p:spPr>
        <p:txBody>
          <a:bodyPr lIns="0" tIns="0" rIns="0" bIns="0" rtlCol="0" anchor="t">
            <a:spAutoFit/>
          </a:bodyPr>
          <a:lstStyle/>
          <a:p>
            <a:pPr algn="ctr">
              <a:lnSpc>
                <a:spcPts val="3360"/>
              </a:lnSpc>
              <a:spcBef>
                <a:spcPct val="0"/>
              </a:spcBef>
            </a:pPr>
            <a:r>
              <a:rPr lang="en-US" sz="3000" b="1">
                <a:solidFill>
                  <a:srgbClr val="F9F9F9"/>
                </a:solidFill>
                <a:latin typeface="Josefin Sans Bold"/>
                <a:ea typeface="Josefin Sans Bold"/>
                <a:cs typeface="Josefin Sans Bold"/>
                <a:sym typeface="Josefin Sans Bold"/>
              </a:rPr>
              <a:t>* BFS:</a:t>
            </a:r>
          </a:p>
          <a:p>
            <a:pPr algn="ctr">
              <a:lnSpc>
                <a:spcPts val="3360"/>
              </a:lnSpc>
              <a:spcBef>
                <a:spcPct val="0"/>
              </a:spcBef>
            </a:pPr>
            <a:r>
              <a:rPr lang="en-US" sz="3000">
                <a:solidFill>
                  <a:srgbClr val="F9F9F9"/>
                </a:solidFill>
                <a:latin typeface="Josefin Sans"/>
                <a:ea typeface="Josefin Sans"/>
                <a:cs typeface="Josefin Sans"/>
                <a:sym typeface="Josefin Sans"/>
              </a:rPr>
              <a:t>- duyệt nút ngẫu nhiên</a:t>
            </a:r>
          </a:p>
          <a:p>
            <a:pPr algn="ctr">
              <a:lnSpc>
                <a:spcPts val="3360"/>
              </a:lnSpc>
              <a:spcBef>
                <a:spcPct val="0"/>
              </a:spcBef>
            </a:pPr>
            <a:r>
              <a:rPr lang="en-US" sz="3000">
                <a:solidFill>
                  <a:srgbClr val="F9F9F9"/>
                </a:solidFill>
                <a:latin typeface="Josefin Sans"/>
                <a:ea typeface="Josefin Sans"/>
                <a:cs typeface="Josefin Sans"/>
                <a:sym typeface="Josefin Sans"/>
              </a:rPr>
              <a:t>- đường đi tìm được: có thể thay đổi mỗi lần chạy(nếu có nhiều đường đi ngắn nhất cùng tồn tại)</a:t>
            </a:r>
          </a:p>
          <a:p>
            <a:pPr algn="ctr">
              <a:lnSpc>
                <a:spcPts val="3360"/>
              </a:lnSpc>
              <a:spcBef>
                <a:spcPct val="0"/>
              </a:spcBef>
            </a:pPr>
            <a:endParaRPr lang="en-US" sz="3000">
              <a:solidFill>
                <a:srgbClr val="F9F9F9"/>
              </a:solidFill>
              <a:latin typeface="Josefin Sans"/>
              <a:ea typeface="Josefin Sans"/>
              <a:cs typeface="Josefin Sans"/>
              <a:sym typeface="Josefin Sans"/>
            </a:endParaRPr>
          </a:p>
          <a:p>
            <a:pPr algn="ctr">
              <a:lnSpc>
                <a:spcPts val="3360"/>
              </a:lnSpc>
              <a:spcBef>
                <a:spcPct val="0"/>
              </a:spcBef>
            </a:pPr>
            <a:endParaRPr lang="en-US" sz="3000">
              <a:solidFill>
                <a:srgbClr val="F9F9F9"/>
              </a:solidFill>
              <a:latin typeface="Josefin Sans"/>
              <a:ea typeface="Josefin Sans"/>
              <a:cs typeface="Josefin Sans"/>
              <a:sym typeface="Josefin Sans"/>
            </a:endParaRPr>
          </a:p>
          <a:p>
            <a:pPr algn="ctr">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313290" y="4168702"/>
            <a:ext cx="11301259" cy="5989667"/>
          </a:xfrm>
          <a:custGeom>
            <a:avLst/>
            <a:gdLst/>
            <a:ahLst/>
            <a:cxnLst/>
            <a:rect l="l" t="t" r="r" b="b"/>
            <a:pathLst>
              <a:path w="11301259" h="5989667">
                <a:moveTo>
                  <a:pt x="0" y="0"/>
                </a:moveTo>
                <a:lnTo>
                  <a:pt x="11301259" y="0"/>
                </a:lnTo>
                <a:lnTo>
                  <a:pt x="11301259" y="5989667"/>
                </a:lnTo>
                <a:lnTo>
                  <a:pt x="0" y="5989667"/>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317190" y="2198370"/>
            <a:ext cx="10218048" cy="2945130"/>
          </a:xfrm>
          <a:prstGeom prst="rect">
            <a:avLst/>
          </a:prstGeom>
        </p:spPr>
        <p:txBody>
          <a:bodyPr lIns="0" tIns="0" rIns="0" bIns="0" rtlCol="0" anchor="t">
            <a:spAutoFit/>
          </a:bodyPr>
          <a:lstStyle/>
          <a:p>
            <a:pPr algn="ctr">
              <a:lnSpc>
                <a:spcPts val="3360"/>
              </a:lnSpc>
              <a:spcBef>
                <a:spcPct val="0"/>
              </a:spcBef>
            </a:pPr>
            <a:r>
              <a:rPr lang="en-US" sz="3000" b="1">
                <a:solidFill>
                  <a:srgbClr val="F9F9F9"/>
                </a:solidFill>
                <a:latin typeface="Josefin Sans Bold"/>
                <a:ea typeface="Josefin Sans Bold"/>
                <a:cs typeface="Josefin Sans Bold"/>
                <a:sym typeface="Josefin Sans Bold"/>
              </a:rPr>
              <a:t>* BFS:</a:t>
            </a:r>
          </a:p>
          <a:p>
            <a:pPr algn="ctr">
              <a:lnSpc>
                <a:spcPts val="3360"/>
              </a:lnSpc>
              <a:spcBef>
                <a:spcPct val="0"/>
              </a:spcBef>
            </a:pPr>
            <a:r>
              <a:rPr lang="en-US" sz="3000">
                <a:solidFill>
                  <a:srgbClr val="F9F9F9"/>
                </a:solidFill>
                <a:latin typeface="Josefin Sans"/>
                <a:ea typeface="Josefin Sans"/>
                <a:cs typeface="Josefin Sans"/>
                <a:sym typeface="Josefin Sans"/>
              </a:rPr>
              <a:t>- duyệt nút ngẫu nhiên</a:t>
            </a:r>
          </a:p>
          <a:p>
            <a:pPr algn="ctr">
              <a:lnSpc>
                <a:spcPts val="3360"/>
              </a:lnSpc>
              <a:spcBef>
                <a:spcPct val="0"/>
              </a:spcBef>
            </a:pPr>
            <a:r>
              <a:rPr lang="en-US" sz="3000">
                <a:solidFill>
                  <a:srgbClr val="F9F9F9"/>
                </a:solidFill>
                <a:latin typeface="Josefin Sans"/>
                <a:ea typeface="Josefin Sans"/>
                <a:cs typeface="Josefin Sans"/>
                <a:sym typeface="Josefin Sans"/>
              </a:rPr>
              <a:t>- đường đi tìm được: có thể thay đổi mỗi lần chạy(nếu có nhiều đường đi ngắn nhất cùng tồn tại)</a:t>
            </a:r>
          </a:p>
          <a:p>
            <a:pPr algn="ctr">
              <a:lnSpc>
                <a:spcPts val="3360"/>
              </a:lnSpc>
              <a:spcBef>
                <a:spcPct val="0"/>
              </a:spcBef>
            </a:pPr>
            <a:endParaRPr lang="en-US" sz="3000">
              <a:solidFill>
                <a:srgbClr val="F9F9F9"/>
              </a:solidFill>
              <a:latin typeface="Josefin Sans"/>
              <a:ea typeface="Josefin Sans"/>
              <a:cs typeface="Josefin Sans"/>
              <a:sym typeface="Josefin Sans"/>
            </a:endParaRPr>
          </a:p>
          <a:p>
            <a:pPr algn="ctr">
              <a:lnSpc>
                <a:spcPts val="3360"/>
              </a:lnSpc>
              <a:spcBef>
                <a:spcPct val="0"/>
              </a:spcBef>
            </a:pPr>
            <a:endParaRPr lang="en-US" sz="3000">
              <a:solidFill>
                <a:srgbClr val="F9F9F9"/>
              </a:solidFill>
              <a:latin typeface="Josefin Sans"/>
              <a:ea typeface="Josefin Sans"/>
              <a:cs typeface="Josefin Sans"/>
              <a:sym typeface="Josefin Sans"/>
            </a:endParaRPr>
          </a:p>
          <a:p>
            <a:pPr algn="ctr">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6"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5" name="TextBox 5"/>
          <p:cNvSpPr txBox="1"/>
          <p:nvPr/>
        </p:nvSpPr>
        <p:spPr>
          <a:xfrm>
            <a:off x="0" y="2116031"/>
            <a:ext cx="10218048" cy="50406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DFS không sử dụng cấu trức dữ liệu</a:t>
            </a:r>
          </a:p>
          <a:p>
            <a:pPr algn="l">
              <a:lnSpc>
                <a:spcPts val="3360"/>
              </a:lnSpc>
              <a:spcBef>
                <a:spcPct val="0"/>
              </a:spcBef>
            </a:pPr>
            <a:r>
              <a:rPr lang="en-US" sz="3000">
                <a:solidFill>
                  <a:srgbClr val="F9F9F9"/>
                </a:solidFill>
                <a:latin typeface="Josefin Sans"/>
                <a:ea typeface="Josefin Sans"/>
                <a:cs typeface="Josefin Sans"/>
                <a:sym typeface="Josefin Sans"/>
              </a:rPr>
              <a:t>- Điều này có độ phức tạp về không gian là O(bm) thay vì O(b^m) khi ta tái sử dụng thuật toán tìm kiếm theo cây (tree search) từ BFS!</a:t>
            </a:r>
          </a:p>
          <a:p>
            <a:pPr algn="l">
              <a:lnSpc>
                <a:spcPts val="3360"/>
              </a:lnSpc>
              <a:spcBef>
                <a:spcPct val="0"/>
              </a:spcBef>
            </a:pPr>
            <a:r>
              <a:rPr lang="en-US" sz="3000">
                <a:solidFill>
                  <a:srgbClr val="F9F9F9"/>
                </a:solidFill>
                <a:latin typeface="Josefin Sans"/>
                <a:ea typeface="Josefin Sans"/>
                <a:cs typeface="Josefin Sans"/>
                <a:sym typeface="Josefin Sans"/>
              </a:rPr>
              <a:t>- Tuy nhiên, vì ta không thể kiểm tra được tất cả các chu trình, nên vẫn có khả năng gặp vòng lặp vô hạn. Dưới đây là một số cách giải quyết khả thi:</a:t>
            </a:r>
          </a:p>
          <a:p>
            <a:pPr algn="l">
              <a:lnSpc>
                <a:spcPts val="3360"/>
              </a:lnSpc>
              <a:spcBef>
                <a:spcPct val="0"/>
              </a:spcBef>
            </a:pPr>
            <a:r>
              <a:rPr lang="en-US" sz="3000">
                <a:solidFill>
                  <a:srgbClr val="F9F9F9"/>
                </a:solidFill>
                <a:latin typeface="Josefin Sans"/>
                <a:ea typeface="Josefin Sans"/>
                <a:cs typeface="Josefin Sans"/>
                <a:sym typeface="Josefin Sans"/>
              </a:rPr>
              <a:t> +Dừng sau một số lần thử cố định và trả về “không có lời giải” (max_tries).</a:t>
            </a:r>
          </a:p>
          <a:p>
            <a:pPr algn="l">
              <a:lnSpc>
                <a:spcPts val="3360"/>
              </a:lnSpc>
              <a:spcBef>
                <a:spcPct val="0"/>
              </a:spcBef>
            </a:pPr>
            <a:r>
              <a:rPr lang="en-US" sz="3000">
                <a:solidFill>
                  <a:srgbClr val="F9F9F9"/>
                </a:solidFill>
                <a:latin typeface="Josefin Sans"/>
                <a:ea typeface="Josefin Sans"/>
                <a:cs typeface="Josefin Sans"/>
                <a:sym typeface="Josefin Sans"/>
              </a:rPr>
              <a:t> + IDS (Iterative Deepening Search) giải quyết được vấn đề này.</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871941" y="6233739"/>
            <a:ext cx="11301259" cy="3277365"/>
          </a:xfrm>
          <a:custGeom>
            <a:avLst/>
            <a:gdLst/>
            <a:ahLst/>
            <a:cxnLst/>
            <a:rect l="l" t="t" r="r" b="b"/>
            <a:pathLst>
              <a:path w="11301259" h="3277365">
                <a:moveTo>
                  <a:pt x="0" y="0"/>
                </a:moveTo>
                <a:lnTo>
                  <a:pt x="11301259" y="0"/>
                </a:lnTo>
                <a:lnTo>
                  <a:pt x="11301259" y="3277365"/>
                </a:lnTo>
                <a:lnTo>
                  <a:pt x="0" y="3277365"/>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1028700" y="2116031"/>
            <a:ext cx="10218048" cy="37833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DFS không sử dụng cấu trức dữ liệu</a:t>
            </a:r>
          </a:p>
          <a:p>
            <a:pPr algn="l">
              <a:lnSpc>
                <a:spcPts val="3360"/>
              </a:lnSpc>
              <a:spcBef>
                <a:spcPct val="0"/>
              </a:spcBef>
            </a:pPr>
            <a:r>
              <a:rPr lang="en-US" sz="3000">
                <a:solidFill>
                  <a:srgbClr val="F9F9F9"/>
                </a:solidFill>
                <a:latin typeface="Josefin Sans"/>
                <a:ea typeface="Josefin Sans"/>
                <a:cs typeface="Josefin Sans"/>
                <a:sym typeface="Josefin Sans"/>
              </a:rPr>
              <a:t>- duyệt theo thứ tự: Bắc -&gt; Đông -&gt; Nam -&gt; Tây</a:t>
            </a:r>
          </a:p>
          <a:p>
            <a:pPr algn="l">
              <a:lnSpc>
                <a:spcPts val="3360"/>
              </a:lnSpc>
              <a:spcBef>
                <a:spcPct val="0"/>
              </a:spcBef>
            </a:pPr>
            <a:r>
              <a:rPr lang="en-US" sz="3000">
                <a:solidFill>
                  <a:srgbClr val="F9F9F9"/>
                </a:solidFill>
                <a:latin typeface="Josefin Sans"/>
                <a:ea typeface="Josefin Sans"/>
                <a:cs typeface="Josefin Sans"/>
                <a:sym typeface="Josefin Sans"/>
              </a:rPr>
              <a:t>- DFS là LIFO nên nút Tây sẽ được thăm đầu tiên sau đó đến Nam, Đông cuối cùng là Bắc</a:t>
            </a:r>
          </a:p>
          <a:p>
            <a:pPr algn="l">
              <a:lnSpc>
                <a:spcPts val="3360"/>
              </a:lnSpc>
              <a:spcBef>
                <a:spcPct val="0"/>
              </a:spcBef>
            </a:pPr>
            <a:r>
              <a:rPr lang="en-US" sz="3000">
                <a:solidFill>
                  <a:srgbClr val="F9F9F9"/>
                </a:solidFill>
                <a:latin typeface="Josefin Sans"/>
                <a:ea typeface="Josefin Sans"/>
                <a:cs typeface="Josefin Sans"/>
                <a:sym typeface="Josefin Sans"/>
              </a:rPr>
              <a:t>- đường đi luôn ưu tiên theo mẫu nhất định</a:t>
            </a:r>
          </a:p>
          <a:p>
            <a:pPr algn="l">
              <a:lnSpc>
                <a:spcPts val="3360"/>
              </a:lnSpc>
              <a:spcBef>
                <a:spcPct val="0"/>
              </a:spcBef>
            </a:pPr>
            <a:r>
              <a:rPr lang="en-US" sz="3000">
                <a:solidFill>
                  <a:srgbClr val="F9F9F9"/>
                </a:solidFill>
                <a:latin typeface="Josefin Sans"/>
                <a:ea typeface="Josefin Sans"/>
                <a:cs typeface="Josefin Sans"/>
                <a:sym typeface="Josefin Sans"/>
              </a:rPr>
              <a:t>- ưu điểm: kết quả ổn định</a:t>
            </a:r>
          </a:p>
          <a:p>
            <a:pPr algn="l">
              <a:lnSpc>
                <a:spcPts val="3360"/>
              </a:lnSpc>
              <a:spcBef>
                <a:spcPct val="0"/>
              </a:spcBef>
            </a:pPr>
            <a:r>
              <a:rPr lang="en-US" sz="3000">
                <a:solidFill>
                  <a:srgbClr val="F9F9F9"/>
                </a:solidFill>
                <a:latin typeface="Josefin Sans"/>
                <a:ea typeface="Josefin Sans"/>
                <a:cs typeface="Josefin Sans"/>
                <a:sym typeface="Josefin Sans"/>
              </a:rPr>
              <a:t>- nhược điểm: có thê đi nhiều vòng lặp hoặc bị kẹt trong vòng lặp</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348752" y="5070824"/>
            <a:ext cx="9187010" cy="4765761"/>
          </a:xfrm>
          <a:custGeom>
            <a:avLst/>
            <a:gdLst/>
            <a:ahLst/>
            <a:cxnLst/>
            <a:rect l="l" t="t" r="r" b="b"/>
            <a:pathLst>
              <a:path w="9187010" h="4765761">
                <a:moveTo>
                  <a:pt x="0" y="0"/>
                </a:moveTo>
                <a:lnTo>
                  <a:pt x="9187010" y="0"/>
                </a:lnTo>
                <a:lnTo>
                  <a:pt x="9187010" y="4765761"/>
                </a:lnTo>
                <a:lnTo>
                  <a:pt x="0" y="4765761"/>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1028700" y="2116031"/>
            <a:ext cx="10218048" cy="37833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DFS không sử dụng cấu trức dữ liệu</a:t>
            </a:r>
          </a:p>
          <a:p>
            <a:pPr algn="l">
              <a:lnSpc>
                <a:spcPts val="3360"/>
              </a:lnSpc>
              <a:spcBef>
                <a:spcPct val="0"/>
              </a:spcBef>
            </a:pPr>
            <a:r>
              <a:rPr lang="en-US" sz="3000">
                <a:solidFill>
                  <a:srgbClr val="F9F9F9"/>
                </a:solidFill>
                <a:latin typeface="Josefin Sans"/>
                <a:ea typeface="Josefin Sans"/>
                <a:cs typeface="Josefin Sans"/>
                <a:sym typeface="Josefin Sans"/>
              </a:rPr>
              <a:t>- duyệt theo thứ tự: Bắc -&gt; Đông -&gt; Nam -&gt; Tây</a:t>
            </a:r>
          </a:p>
          <a:p>
            <a:pPr algn="l">
              <a:lnSpc>
                <a:spcPts val="3360"/>
              </a:lnSpc>
              <a:spcBef>
                <a:spcPct val="0"/>
              </a:spcBef>
            </a:pPr>
            <a:r>
              <a:rPr lang="en-US" sz="3000">
                <a:solidFill>
                  <a:srgbClr val="F9F9F9"/>
                </a:solidFill>
                <a:latin typeface="Josefin Sans"/>
                <a:ea typeface="Josefin Sans"/>
                <a:cs typeface="Josefin Sans"/>
                <a:sym typeface="Josefin Sans"/>
              </a:rPr>
              <a:t>- DFS là LIFO nên nút Tây sẽ được thăm đầu tiên sau đó đến Nam, Đông cuối cùng là Bắc</a:t>
            </a:r>
          </a:p>
          <a:p>
            <a:pPr algn="l">
              <a:lnSpc>
                <a:spcPts val="3360"/>
              </a:lnSpc>
              <a:spcBef>
                <a:spcPct val="0"/>
              </a:spcBef>
            </a:pPr>
            <a:r>
              <a:rPr lang="en-US" sz="3000">
                <a:solidFill>
                  <a:srgbClr val="F9F9F9"/>
                </a:solidFill>
                <a:latin typeface="Josefin Sans"/>
                <a:ea typeface="Josefin Sans"/>
                <a:cs typeface="Josefin Sans"/>
                <a:sym typeface="Josefin Sans"/>
              </a:rPr>
              <a:t>- đường đi luôn ưu tiên theo mẫu nhất định</a:t>
            </a:r>
          </a:p>
          <a:p>
            <a:pPr algn="l">
              <a:lnSpc>
                <a:spcPts val="3360"/>
              </a:lnSpc>
              <a:spcBef>
                <a:spcPct val="0"/>
              </a:spcBef>
            </a:pPr>
            <a:r>
              <a:rPr lang="en-US" sz="3000">
                <a:solidFill>
                  <a:srgbClr val="F9F9F9"/>
                </a:solidFill>
                <a:latin typeface="Josefin Sans"/>
                <a:ea typeface="Josefin Sans"/>
                <a:cs typeface="Josefin Sans"/>
                <a:sym typeface="Josefin Sans"/>
              </a:rPr>
              <a:t>- ưu điểm: kết quả ổn định</a:t>
            </a:r>
          </a:p>
          <a:p>
            <a:pPr algn="l">
              <a:lnSpc>
                <a:spcPts val="3360"/>
              </a:lnSpc>
              <a:spcBef>
                <a:spcPct val="0"/>
              </a:spcBef>
            </a:pPr>
            <a:r>
              <a:rPr lang="en-US" sz="3000">
                <a:solidFill>
                  <a:srgbClr val="F9F9F9"/>
                </a:solidFill>
                <a:latin typeface="Josefin Sans"/>
                <a:ea typeface="Josefin Sans"/>
                <a:cs typeface="Josefin Sans"/>
                <a:sym typeface="Josefin Sans"/>
              </a:rPr>
              <a:t>- nhược điểm: có thê đi nhiều vòng lặp hoặc bị kẹt trong vòng lặp</a:t>
            </a: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335800" y="6120727"/>
            <a:ext cx="11301259" cy="3390378"/>
          </a:xfrm>
          <a:custGeom>
            <a:avLst/>
            <a:gdLst/>
            <a:ahLst/>
            <a:cxnLst/>
            <a:rect l="l" t="t" r="r" b="b"/>
            <a:pathLst>
              <a:path w="11301259" h="3390378">
                <a:moveTo>
                  <a:pt x="0" y="0"/>
                </a:moveTo>
                <a:lnTo>
                  <a:pt x="11301259" y="0"/>
                </a:lnTo>
                <a:lnTo>
                  <a:pt x="11301259" y="3390377"/>
                </a:lnTo>
                <a:lnTo>
                  <a:pt x="0" y="3390377"/>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1276310" y="2116031"/>
            <a:ext cx="10218048" cy="46215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DFS không sử dụng cấu trức dữ liệu</a:t>
            </a:r>
          </a:p>
          <a:p>
            <a:pPr algn="l">
              <a:lnSpc>
                <a:spcPts val="3360"/>
              </a:lnSpc>
              <a:spcBef>
                <a:spcPct val="0"/>
              </a:spcBef>
            </a:pPr>
            <a:r>
              <a:rPr lang="en-US" sz="3000">
                <a:solidFill>
                  <a:srgbClr val="F9F9F9"/>
                </a:solidFill>
                <a:latin typeface="Josefin Sans"/>
                <a:ea typeface="Josefin Sans"/>
                <a:cs typeface="Josefin Sans"/>
                <a:sym typeface="Josefin Sans"/>
              </a:rPr>
              <a:t>- duyệt theo thứ tự: Nam -&gt; Đông -&gt; Bắc -&gt; Tây</a:t>
            </a:r>
          </a:p>
          <a:p>
            <a:pPr algn="l">
              <a:lnSpc>
                <a:spcPts val="3360"/>
              </a:lnSpc>
              <a:spcBef>
                <a:spcPct val="0"/>
              </a:spcBef>
            </a:pPr>
            <a:r>
              <a:rPr lang="en-US" sz="3000">
                <a:solidFill>
                  <a:srgbClr val="F9F9F9"/>
                </a:solidFill>
                <a:latin typeface="Josefin Sans"/>
                <a:ea typeface="Josefin Sans"/>
                <a:cs typeface="Josefin Sans"/>
                <a:sym typeface="Josefin Sans"/>
              </a:rPr>
              <a:t>- Tương tự như ví dụ trên, nút Tây được thăm đầu tiên, sau đó Đông, Bắc, Nam</a:t>
            </a:r>
          </a:p>
          <a:p>
            <a:pPr algn="l">
              <a:lnSpc>
                <a:spcPts val="3360"/>
              </a:lnSpc>
              <a:spcBef>
                <a:spcPct val="0"/>
              </a:spcBef>
            </a:pPr>
            <a:r>
              <a:rPr lang="en-US" sz="3000">
                <a:solidFill>
                  <a:srgbClr val="F9F9F9"/>
                </a:solidFill>
                <a:latin typeface="Josefin Sans"/>
                <a:ea typeface="Josefin Sans"/>
                <a:cs typeface="Josefin Sans"/>
                <a:sym typeface="Josefin Sans"/>
              </a:rPr>
              <a:t>- đường đi thay đổi so với NESW</a:t>
            </a:r>
          </a:p>
          <a:p>
            <a:pPr algn="l">
              <a:lnSpc>
                <a:spcPts val="3360"/>
              </a:lnSpc>
              <a:spcBef>
                <a:spcPct val="0"/>
              </a:spcBef>
            </a:pPr>
            <a:r>
              <a:rPr lang="en-US" sz="3000">
                <a:solidFill>
                  <a:srgbClr val="F9F9F9"/>
                </a:solidFill>
                <a:latin typeface="Josefin Sans"/>
                <a:ea typeface="Josefin Sans"/>
                <a:cs typeface="Josefin Sans"/>
                <a:sym typeface="Josefin Sans"/>
              </a:rPr>
              <a:t>- ưu điểm: tìm đường đi khác, có thể tìm ra lối gần hơn trong 1 số trường hợp</a:t>
            </a:r>
          </a:p>
          <a:p>
            <a:pPr algn="l">
              <a:lnSpc>
                <a:spcPts val="3360"/>
              </a:lnSpc>
              <a:spcBef>
                <a:spcPct val="0"/>
              </a:spcBef>
            </a:pPr>
            <a:r>
              <a:rPr lang="en-US" sz="3000">
                <a:solidFill>
                  <a:srgbClr val="F9F9F9"/>
                </a:solidFill>
                <a:latin typeface="Josefin Sans"/>
                <a:ea typeface="Josefin Sans"/>
                <a:cs typeface="Josefin Sans"/>
                <a:sym typeface="Josefin Sans"/>
              </a:rPr>
              <a:t>- nhược điểm: có thể đi nhiều vòng lặp hoặc mắc kẹt trong vòng lặp</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236202" y="5551455"/>
            <a:ext cx="8913739" cy="4557149"/>
          </a:xfrm>
          <a:custGeom>
            <a:avLst/>
            <a:gdLst/>
            <a:ahLst/>
            <a:cxnLst/>
            <a:rect l="l" t="t" r="r" b="b"/>
            <a:pathLst>
              <a:path w="8913739" h="4557149">
                <a:moveTo>
                  <a:pt x="0" y="0"/>
                </a:moveTo>
                <a:lnTo>
                  <a:pt x="8913739" y="0"/>
                </a:lnTo>
                <a:lnTo>
                  <a:pt x="8913739" y="4557149"/>
                </a:lnTo>
                <a:lnTo>
                  <a:pt x="0" y="4557149"/>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1276310" y="2116031"/>
            <a:ext cx="10218048" cy="46215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DFS không sử dụng cấu trức dữ liệu</a:t>
            </a:r>
          </a:p>
          <a:p>
            <a:pPr algn="l">
              <a:lnSpc>
                <a:spcPts val="3360"/>
              </a:lnSpc>
              <a:spcBef>
                <a:spcPct val="0"/>
              </a:spcBef>
            </a:pPr>
            <a:r>
              <a:rPr lang="en-US" sz="3000">
                <a:solidFill>
                  <a:srgbClr val="F9F9F9"/>
                </a:solidFill>
                <a:latin typeface="Josefin Sans"/>
                <a:ea typeface="Josefin Sans"/>
                <a:cs typeface="Josefin Sans"/>
                <a:sym typeface="Josefin Sans"/>
              </a:rPr>
              <a:t>- duyệt theo thứ tự: Nam -&gt; Đông -&gt; Bắc -&gt; Tây</a:t>
            </a:r>
          </a:p>
          <a:p>
            <a:pPr algn="l">
              <a:lnSpc>
                <a:spcPts val="3360"/>
              </a:lnSpc>
              <a:spcBef>
                <a:spcPct val="0"/>
              </a:spcBef>
            </a:pPr>
            <a:r>
              <a:rPr lang="en-US" sz="3000">
                <a:solidFill>
                  <a:srgbClr val="F9F9F9"/>
                </a:solidFill>
                <a:latin typeface="Josefin Sans"/>
                <a:ea typeface="Josefin Sans"/>
                <a:cs typeface="Josefin Sans"/>
                <a:sym typeface="Josefin Sans"/>
              </a:rPr>
              <a:t>- Tương tự như ví dụ trên, nút Tây được thăm đầu tiên, sau đó Đông, Bắc, Nam</a:t>
            </a:r>
          </a:p>
          <a:p>
            <a:pPr algn="l">
              <a:lnSpc>
                <a:spcPts val="3360"/>
              </a:lnSpc>
              <a:spcBef>
                <a:spcPct val="0"/>
              </a:spcBef>
            </a:pPr>
            <a:r>
              <a:rPr lang="en-US" sz="3000">
                <a:solidFill>
                  <a:srgbClr val="F9F9F9"/>
                </a:solidFill>
                <a:latin typeface="Josefin Sans"/>
                <a:ea typeface="Josefin Sans"/>
                <a:cs typeface="Josefin Sans"/>
                <a:sym typeface="Josefin Sans"/>
              </a:rPr>
              <a:t>- đường đi thay đổi so với NESW</a:t>
            </a:r>
          </a:p>
          <a:p>
            <a:pPr algn="l">
              <a:lnSpc>
                <a:spcPts val="3360"/>
              </a:lnSpc>
              <a:spcBef>
                <a:spcPct val="0"/>
              </a:spcBef>
            </a:pPr>
            <a:r>
              <a:rPr lang="en-US" sz="3000">
                <a:solidFill>
                  <a:srgbClr val="F9F9F9"/>
                </a:solidFill>
                <a:latin typeface="Josefin Sans"/>
                <a:ea typeface="Josefin Sans"/>
                <a:cs typeface="Josefin Sans"/>
                <a:sym typeface="Josefin Sans"/>
              </a:rPr>
              <a:t>- ưu điểm: tìm đường đi khác, có thể tìm ra lối gần hơn trong 1 số trường hợp</a:t>
            </a:r>
          </a:p>
          <a:p>
            <a:pPr algn="l">
              <a:lnSpc>
                <a:spcPts val="3360"/>
              </a:lnSpc>
              <a:spcBef>
                <a:spcPct val="0"/>
              </a:spcBef>
            </a:pPr>
            <a:r>
              <a:rPr lang="en-US" sz="3000">
                <a:solidFill>
                  <a:srgbClr val="F9F9F9"/>
                </a:solidFill>
                <a:latin typeface="Josefin Sans"/>
                <a:ea typeface="Josefin Sans"/>
                <a:cs typeface="Josefin Sans"/>
                <a:sym typeface="Josefin Sans"/>
              </a:rPr>
              <a:t>- nhược điểm: có thể đi nhiều vòng lặp hoặc mắc kẹt trong vòng lặp</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173200" y="3958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507" y="7453704"/>
            <a:ext cx="4214413" cy="4114800"/>
          </a:xfrm>
          <a:custGeom>
            <a:avLst/>
            <a:gdLst/>
            <a:ahLst/>
            <a:cxnLst/>
            <a:rect l="l" t="t" r="r" b="b"/>
            <a:pathLst>
              <a:path w="4214413" h="4114800">
                <a:moveTo>
                  <a:pt x="0" y="0"/>
                </a:moveTo>
                <a:lnTo>
                  <a:pt x="4214414" y="0"/>
                </a:lnTo>
                <a:lnTo>
                  <a:pt x="421441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660499" y="5815022"/>
            <a:ext cx="11301259" cy="3277365"/>
          </a:xfrm>
          <a:custGeom>
            <a:avLst/>
            <a:gdLst/>
            <a:ahLst/>
            <a:cxnLst/>
            <a:rect l="l" t="t" r="r" b="b"/>
            <a:pathLst>
              <a:path w="11301259" h="3277365">
                <a:moveTo>
                  <a:pt x="0" y="0"/>
                </a:moveTo>
                <a:lnTo>
                  <a:pt x="11301259" y="0"/>
                </a:lnTo>
                <a:lnTo>
                  <a:pt x="11301259" y="3277365"/>
                </a:lnTo>
                <a:lnTo>
                  <a:pt x="0" y="3277365"/>
                </a:lnTo>
                <a:lnTo>
                  <a:pt x="0" y="0"/>
                </a:lnTo>
                <a:close/>
              </a:path>
            </a:pathLst>
          </a:custGeom>
          <a:blipFill>
            <a:blip r:embed="rId6"/>
            <a:stretch>
              <a:fillRect/>
            </a:stretch>
          </a:blipFill>
        </p:spPr>
      </p:sp>
      <p:sp>
        <p:nvSpPr>
          <p:cNvPr id="5" name="TextBox 5"/>
          <p:cNvSpPr txBox="1"/>
          <p:nvPr/>
        </p:nvSpPr>
        <p:spPr>
          <a:xfrm>
            <a:off x="1028700" y="266700"/>
            <a:ext cx="9506538" cy="2419912"/>
          </a:xfrm>
          <a:prstGeom prst="rect">
            <a:avLst/>
          </a:prstGeom>
        </p:spPr>
        <p:txBody>
          <a:bodyPr lIns="0" tIns="0" rIns="0" bIns="0" rtlCol="0" anchor="t">
            <a:spAutoFit/>
          </a:bodyPr>
          <a:lstStyle/>
          <a:p>
            <a:pPr algn="l">
              <a:lnSpc>
                <a:spcPts val="6361"/>
              </a:lnSpc>
            </a:pPr>
            <a:r>
              <a:rPr lang="en-US" sz="5680" b="1">
                <a:solidFill>
                  <a:srgbClr val="F7B4A7"/>
                </a:solidFill>
                <a:latin typeface="Josefin Sans Bold"/>
                <a:ea typeface="Josefin Sans Bold"/>
                <a:cs typeface="Josefin Sans Bold"/>
                <a:sym typeface="Josefin Sans Bold"/>
              </a:rPr>
              <a:t>c) </a:t>
            </a:r>
            <a:r>
              <a:rPr lang="en-US" sz="5680" b="1" u="sng">
                <a:solidFill>
                  <a:srgbClr val="F7B4A7"/>
                </a:solidFill>
                <a:latin typeface="Josefin Sans Bold"/>
                <a:ea typeface="Josefin Sans Bold"/>
                <a:cs typeface="Josefin Sans Bold"/>
                <a:sym typeface="Josefin Sans Bold"/>
                <a:hlinkClick r:id="rId7" tooltip="https://mhahsler.github.io/CS7320-AI/Search/Maze_Example-Animation_full.html"/>
              </a:rPr>
              <a:t>Mazes: Compare search behavior with animations</a:t>
            </a:r>
            <a:r>
              <a:rPr lang="en-US" sz="5680" b="1">
                <a:solidFill>
                  <a:srgbClr val="F7B4A7"/>
                </a:solidFill>
                <a:latin typeface="Josefin Sans Bold"/>
                <a:ea typeface="Josefin Sans Bold"/>
                <a:cs typeface="Josefin Sans Bold"/>
                <a:sym typeface="Josefin Sans Bold"/>
              </a:rPr>
              <a:t>.</a:t>
            </a:r>
          </a:p>
          <a:p>
            <a:pPr algn="l">
              <a:lnSpc>
                <a:spcPts val="6361"/>
              </a:lnSpc>
            </a:pPr>
            <a:endParaRPr lang="en-US" sz="5680" b="1">
              <a:solidFill>
                <a:srgbClr val="F7B4A7"/>
              </a:solidFill>
              <a:latin typeface="Josefin Sans Bold"/>
              <a:ea typeface="Josefin Sans Bold"/>
              <a:cs typeface="Josefin Sans Bold"/>
              <a:sym typeface="Josefin Sans Bold"/>
            </a:endParaRPr>
          </a:p>
        </p:txBody>
      </p:sp>
      <p:sp>
        <p:nvSpPr>
          <p:cNvPr id="6" name="TextBox 6"/>
          <p:cNvSpPr txBox="1"/>
          <p:nvPr/>
        </p:nvSpPr>
        <p:spPr>
          <a:xfrm>
            <a:off x="1208780" y="2116031"/>
            <a:ext cx="10218048" cy="2945130"/>
          </a:xfrm>
          <a:prstGeom prst="rect">
            <a:avLst/>
          </a:prstGeom>
        </p:spPr>
        <p:txBody>
          <a:bodyPr lIns="0" tIns="0" rIns="0" bIns="0" rtlCol="0" anchor="t">
            <a:spAutoFit/>
          </a:bodyPr>
          <a:lstStyle/>
          <a:p>
            <a:pPr algn="l">
              <a:lnSpc>
                <a:spcPts val="3360"/>
              </a:lnSpc>
              <a:spcBef>
                <a:spcPct val="0"/>
              </a:spcBef>
            </a:pPr>
            <a:r>
              <a:rPr lang="en-US" sz="3000" b="1">
                <a:solidFill>
                  <a:srgbClr val="F9F9F9"/>
                </a:solidFill>
                <a:latin typeface="Josefin Sans Bold"/>
                <a:ea typeface="Josefin Sans Bold"/>
                <a:cs typeface="Josefin Sans Bold"/>
                <a:sym typeface="Josefin Sans Bold"/>
              </a:rPr>
              <a:t>* DFS không sử dụng cấu trức dữ liệu</a:t>
            </a:r>
          </a:p>
          <a:p>
            <a:pPr algn="l">
              <a:lnSpc>
                <a:spcPts val="3360"/>
              </a:lnSpc>
              <a:spcBef>
                <a:spcPct val="0"/>
              </a:spcBef>
            </a:pPr>
            <a:r>
              <a:rPr lang="en-US" sz="3000">
                <a:solidFill>
                  <a:srgbClr val="F9F9F9"/>
                </a:solidFill>
                <a:latin typeface="Josefin Sans"/>
                <a:ea typeface="Josefin Sans"/>
                <a:cs typeface="Josefin Sans"/>
                <a:sym typeface="Josefin Sans"/>
              </a:rPr>
              <a:t>- duyệt theo thứ tự ngẫu nhiên ở mỗi lần mở rộng</a:t>
            </a:r>
          </a:p>
          <a:p>
            <a:pPr algn="l">
              <a:lnSpc>
                <a:spcPts val="3360"/>
              </a:lnSpc>
              <a:spcBef>
                <a:spcPct val="0"/>
              </a:spcBef>
            </a:pPr>
            <a:r>
              <a:rPr lang="en-US" sz="3000">
                <a:solidFill>
                  <a:srgbClr val="F9F9F9"/>
                </a:solidFill>
                <a:latin typeface="Josefin Sans"/>
                <a:ea typeface="Josefin Sans"/>
                <a:cs typeface="Josefin Sans"/>
                <a:sym typeface="Josefin Sans"/>
              </a:rPr>
              <a:t>- mỗi lần chạy có thể ra đường đi khác nhau</a:t>
            </a:r>
          </a:p>
          <a:p>
            <a:pPr algn="l">
              <a:lnSpc>
                <a:spcPts val="3360"/>
              </a:lnSpc>
              <a:spcBef>
                <a:spcPct val="0"/>
              </a:spcBef>
            </a:pPr>
            <a:r>
              <a:rPr lang="en-US" sz="3000">
                <a:solidFill>
                  <a:srgbClr val="F9F9F9"/>
                </a:solidFill>
                <a:latin typeface="Josefin Sans"/>
                <a:ea typeface="Josefin Sans"/>
                <a:cs typeface="Josefin Sans"/>
                <a:sym typeface="Josefin Sans"/>
              </a:rPr>
              <a:t>- ưu điểm: có thể tìm được lời giải nhanh hơn</a:t>
            </a:r>
          </a:p>
          <a:p>
            <a:pPr algn="l">
              <a:lnSpc>
                <a:spcPts val="3360"/>
              </a:lnSpc>
              <a:spcBef>
                <a:spcPct val="0"/>
              </a:spcBef>
            </a:pPr>
            <a:r>
              <a:rPr lang="en-US" sz="3000">
                <a:solidFill>
                  <a:srgbClr val="F9F9F9"/>
                </a:solidFill>
                <a:latin typeface="Josefin Sans"/>
                <a:ea typeface="Josefin Sans"/>
                <a:cs typeface="Josefin Sans"/>
                <a:sym typeface="Josefin Sans"/>
              </a:rPr>
              <a:t>- nhược điểm: không ổn định, có thể tốn nhiều thời gian hơn </a:t>
            </a:r>
          </a:p>
          <a:p>
            <a:pPr algn="l">
              <a:lnSpc>
                <a:spcPts val="3360"/>
              </a:lnSpc>
              <a:spcBef>
                <a:spcPct val="0"/>
              </a:spcBef>
            </a:pPr>
            <a:endParaRPr lang="en-US" sz="3000">
              <a:solidFill>
                <a:srgbClr val="F9F9F9"/>
              </a:solidFill>
              <a:latin typeface="Josefin Sans"/>
              <a:ea typeface="Josefin Sans"/>
              <a:cs typeface="Josefin Sans"/>
              <a:sym typeface="Josefin Sans"/>
            </a:endParaRPr>
          </a:p>
          <a:p>
            <a:pPr algn="l">
              <a:lnSpc>
                <a:spcPts val="3360"/>
              </a:lnSpc>
              <a:spcBef>
                <a:spcPct val="0"/>
              </a:spcBef>
            </a:pPr>
            <a:endParaRPr lang="en-US" sz="3000">
              <a:solidFill>
                <a:srgbClr val="F9F9F9"/>
              </a:solidFill>
              <a:latin typeface="Josefin Sans"/>
              <a:ea typeface="Josefin Sans"/>
              <a:cs typeface="Josefin Sans"/>
              <a:sym typeface="Josefi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13545</Words>
  <Application>Microsoft Office PowerPoint</Application>
  <PresentationFormat>Custom</PresentationFormat>
  <Paragraphs>882</Paragraphs>
  <Slides>165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165</vt:i4>
      </vt:variant>
    </vt:vector>
  </HeadingPairs>
  <TitlesOfParts>
    <vt:vector size="174" baseType="lpstr">
      <vt:lpstr>Josefin Sans Bold</vt:lpstr>
      <vt:lpstr>Noto Serif Display Bold</vt:lpstr>
      <vt:lpstr>Noto Serif Display Italics</vt:lpstr>
      <vt:lpstr>Noto Serif Display Bold Italics</vt:lpstr>
      <vt:lpstr>Calibri</vt:lpstr>
      <vt:lpstr>Noto Serif Display</vt:lpstr>
      <vt:lpstr>Arial</vt:lpstr>
      <vt:lpstr>Josefin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TTNT</dc:title>
  <cp:lastModifiedBy>Gia Bảo</cp:lastModifiedBy>
  <cp:revision>2</cp:revision>
  <dcterms:created xsi:type="dcterms:W3CDTF">2006-08-16T00:00:00Z</dcterms:created>
  <dcterms:modified xsi:type="dcterms:W3CDTF">2025-10-04T15:31:46Z</dcterms:modified>
  <dc:identifier>DAGWLqdW1Dk</dc:identifier>
</cp:coreProperties>
</file>